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83" r:id="rId4"/>
    <p:sldId id="284" r:id="rId5"/>
    <p:sldId id="362" r:id="rId6"/>
    <p:sldId id="364" r:id="rId7"/>
    <p:sldId id="365" r:id="rId8"/>
    <p:sldId id="286" r:id="rId9"/>
    <p:sldId id="366" r:id="rId10"/>
    <p:sldId id="363" r:id="rId11"/>
    <p:sldId id="370" r:id="rId12"/>
    <p:sldId id="374" r:id="rId13"/>
    <p:sldId id="372" r:id="rId14"/>
    <p:sldId id="371" r:id="rId15"/>
    <p:sldId id="373" r:id="rId16"/>
    <p:sldId id="376" r:id="rId17"/>
    <p:sldId id="287" r:id="rId18"/>
    <p:sldId id="323" r:id="rId19"/>
    <p:sldId id="367" r:id="rId20"/>
    <p:sldId id="368" r:id="rId21"/>
    <p:sldId id="369" r:id="rId22"/>
    <p:sldId id="377" r:id="rId23"/>
    <p:sldId id="378" r:id="rId24"/>
    <p:sldId id="375" r:id="rId25"/>
    <p:sldId id="339" r:id="rId26"/>
    <p:sldId id="262" r:id="rId27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77"/>
    <a:srgbClr val="F19135"/>
    <a:srgbClr val="C33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 autoAdjust="0"/>
    <p:restoredTop sz="93282" autoAdjust="0"/>
  </p:normalViewPr>
  <p:slideViewPr>
    <p:cSldViewPr snapToGrid="0">
      <p:cViewPr varScale="1">
        <p:scale>
          <a:sx n="143" d="100"/>
          <a:sy n="143" d="100"/>
        </p:scale>
        <p:origin x="68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154" y="78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C63A039-6D35-4B8E-9E09-7993523AFE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kumimoji="1"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F16A7D-9CE1-4EA4-BC30-FD55AF3379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kumimoji="1"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fld id="{5BA45571-B561-4D6F-9A05-10EF5781ED1D}" type="datetimeFigureOut">
              <a:rPr lang="zh-CN" altLang="en-US"/>
              <a:pPr>
                <a:defRPr/>
              </a:pPr>
              <a:t>2024/4/27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09CC4C-7F1E-4D94-BBA0-C20988ED0B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8463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kumimoji="1" sz="1200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799EAB5-2C8A-4ED0-9E24-0CC16BFE7C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C7A3ED7B-F24A-4C0D-8B26-D7EA3DB1C11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751968-AEF1-4FDA-BB41-D997E151CF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5A302A-E1AF-4270-95D4-7DC46E6D27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B3EABC8C-FA9F-4EB4-908A-8B8AF7AAAC58}" type="datetimeFigureOut">
              <a:rPr lang="zh-CN" altLang="en-US"/>
              <a:pPr>
                <a:defRPr/>
              </a:pPr>
              <a:t>2024/4/27</a:t>
            </a:fld>
            <a:endParaRPr lang="zh-CN" altLang="en-US">
              <a:latin typeface="Calibri" charset="0"/>
              <a:ea typeface="宋体" charset="-122"/>
            </a:endParaRPr>
          </a:p>
        </p:txBody>
      </p:sp>
      <p:sp>
        <p:nvSpPr>
          <p:cNvPr id="4100" name="幻灯片图像占位符 3">
            <a:extLst>
              <a:ext uri="{FF2B5EF4-FFF2-40B4-BE49-F238E27FC236}">
                <a16:creationId xmlns:a16="http://schemas.microsoft.com/office/drawing/2014/main" id="{A896E772-9276-4AFF-9D85-8C8A7EFD0214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87596325-943A-410A-85E3-90192FB168C9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1023938" y="3419475"/>
            <a:ext cx="81883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36BFF2-032F-4B49-BEC1-61C2A3D9E7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748463"/>
            <a:ext cx="4433888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latin typeface="Calibri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AFB417-9B1D-4EDC-8570-518A9BF68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797550" y="6748463"/>
            <a:ext cx="4435475" cy="3556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AE32F16F-EBD4-49E9-8FF3-C5602B403648}" type="slidenum">
              <a:rPr altLang="en-US"/>
              <a:pPr/>
              <a:t>‹#›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>
            <a:extLst>
              <a:ext uri="{FF2B5EF4-FFF2-40B4-BE49-F238E27FC236}">
                <a16:creationId xmlns:a16="http://schemas.microsoft.com/office/drawing/2014/main" id="{3AF28A5E-9B25-48F8-BF2E-39D35F77C68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70" name="备注占位符 2">
            <a:extLst>
              <a:ext uri="{FF2B5EF4-FFF2-40B4-BE49-F238E27FC236}">
                <a16:creationId xmlns:a16="http://schemas.microsoft.com/office/drawing/2014/main" id="{00B2163D-1D4C-4A2A-8863-5C13F419F7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7171" name="灯片编号占位符 3">
            <a:extLst>
              <a:ext uri="{FF2B5EF4-FFF2-40B4-BE49-F238E27FC236}">
                <a16:creationId xmlns:a16="http://schemas.microsoft.com/office/drawing/2014/main" id="{D6328022-C8FF-4681-B629-A5FC1A2B7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AE5618B-E3DD-4C78-8289-9DB1493FE581}" type="slidenum">
              <a:rPr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A46E3779-D155-4D82-9FF4-3F2581FC36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13CD368B-E56E-42CF-A9B8-AE2106F18E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653977A0-407C-4F93-B385-ED8847AE8E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E2DB4E9-CABD-43E9-B0FB-FD17B823ABA7}" type="slidenum">
              <a:rPr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40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97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1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微调数据、模型开源，欢迎前往</a:t>
            </a:r>
            <a:r>
              <a:rPr lang="en-US" altLang="zh-CN" dirty="0" err="1"/>
              <a:t>huggingface</a:t>
            </a:r>
            <a:r>
              <a:rPr lang="zh-CN" altLang="en-US" dirty="0"/>
              <a:t>下载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5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一般推理任务、逻辑推理任务</a:t>
            </a:r>
            <a:endParaRPr lang="en-US" altLang="zh-CN" dirty="0"/>
          </a:p>
          <a:p>
            <a:r>
              <a:rPr lang="zh-CN" altLang="en-US" dirty="0"/>
              <a:t>远高于基座模型，与</a:t>
            </a:r>
            <a:r>
              <a:rPr lang="en-US" altLang="zh-CN" dirty="0" err="1"/>
              <a:t>chatgpt</a:t>
            </a:r>
            <a:r>
              <a:rPr lang="zh-CN" altLang="en-US" dirty="0"/>
              <a:t>表现相当，逊于</a:t>
            </a:r>
            <a:r>
              <a:rPr lang="en-US" altLang="zh-CN" dirty="0"/>
              <a:t>GPT4</a:t>
            </a:r>
            <a:endParaRPr lang="zh-CN" altLang="en-US" dirty="0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85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这篇文章用了一个“</a:t>
            </a:r>
            <a:r>
              <a:rPr lang="en-US" altLang="zh-CN" dirty="0"/>
              <a:t>Logical Solver</a:t>
            </a:r>
            <a:r>
              <a:rPr lang="zh-CN" altLang="en-US" dirty="0"/>
              <a:t>”的概念来包装。目标是通过指令微调的方式让</a:t>
            </a:r>
            <a:r>
              <a:rPr lang="en-US" altLang="zh-CN" dirty="0"/>
              <a:t>LLM</a:t>
            </a:r>
            <a:r>
              <a:rPr lang="zh-CN" altLang="en-US" dirty="0"/>
              <a:t>（</a:t>
            </a:r>
            <a:r>
              <a:rPr lang="en-US" altLang="zh-CN" dirty="0"/>
              <a:t>Vicuna or </a:t>
            </a:r>
            <a:r>
              <a:rPr lang="en-US" altLang="zh-CN" dirty="0" err="1"/>
              <a:t>CodeLlama</a:t>
            </a:r>
            <a:r>
              <a:rPr lang="zh-CN" altLang="en-US" dirty="0"/>
              <a:t>）模仿逻辑求解器的推理过程。微调过的模型绕过了自然语言到符号语言的翻译过程（这个过程很容易出错），以此规避形式化语言的脆弱性，直接让大模型推理出新的事实。</a:t>
            </a:r>
            <a:endParaRPr lang="en-US" altLang="zh-CN" dirty="0"/>
          </a:p>
          <a:p>
            <a:r>
              <a:rPr lang="zh-CN" altLang="en-US" dirty="0"/>
              <a:t>“</a:t>
            </a:r>
            <a:r>
              <a:rPr lang="en-US" altLang="zh-CN" dirty="0"/>
              <a:t>LOGIPT can directly act as a deductive solver and output all Facts implied from NL logical questions while bypassing the syntax or grammatical errors derived from NL-to-SL parsing of solver-augmented LMs</a:t>
            </a:r>
            <a:r>
              <a:rPr lang="zh-CN" altLang="en-US" dirty="0"/>
              <a:t>”</a:t>
            </a:r>
            <a:endParaRPr lang="en-US" altLang="zh-CN" dirty="0"/>
          </a:p>
          <a:p>
            <a:r>
              <a:rPr lang="zh-CN" altLang="en-US" dirty="0"/>
              <a:t>这个方法严重依赖于微调的效果，需要很强的假设：大模型能在微调中学到新事实推理的方法</a:t>
            </a:r>
            <a:endParaRPr lang="en-US" altLang="zh-CN" dirty="0"/>
          </a:p>
          <a:p>
            <a:r>
              <a:rPr lang="zh-CN" altLang="en-US" dirty="0"/>
              <a:t>微调数据的获取依靠种子数据、</a:t>
            </a:r>
            <a:r>
              <a:rPr lang="en-US" altLang="zh-CN" dirty="0"/>
              <a:t>GPT4-</a:t>
            </a:r>
            <a:r>
              <a:rPr lang="zh-CN" altLang="en-US" dirty="0"/>
              <a:t>人类 </a:t>
            </a:r>
            <a:r>
              <a:rPr lang="en-US" altLang="zh-CN" dirty="0"/>
              <a:t>in the loop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步走的方法获得</a:t>
            </a:r>
            <a:endParaRPr lang="en-US" altLang="zh-CN" dirty="0"/>
          </a:p>
          <a:p>
            <a:r>
              <a:rPr lang="zh-CN" altLang="en-US" dirty="0"/>
              <a:t>文章声称是第一个赋予大模型模仿逻辑求解器能力的工作。但显然这篇文章忽略了</a:t>
            </a:r>
            <a:r>
              <a:rPr lang="en-US" altLang="zh-CN" dirty="0" err="1"/>
              <a:t>LogiCoT</a:t>
            </a:r>
            <a:r>
              <a:rPr lang="zh-CN" altLang="en-US" dirty="0"/>
              <a:t>这篇工作。微调数据中包含的一阶逻辑推理，与</a:t>
            </a:r>
            <a:r>
              <a:rPr lang="en-US" altLang="zh-CN" dirty="0" err="1"/>
              <a:t>LogiCoT</a:t>
            </a:r>
            <a:r>
              <a:rPr lang="zh-CN" altLang="en-US" dirty="0"/>
              <a:t>有很大的相似性。均使用了</a:t>
            </a:r>
            <a:r>
              <a:rPr lang="en-US" altLang="zh-CN" dirty="0" err="1"/>
              <a:t>ProofWriter</a:t>
            </a:r>
            <a:r>
              <a:rPr lang="zh-CN" altLang="en-US" dirty="0"/>
              <a:t>作为种子数据。训练方式也基本相同。</a:t>
            </a:r>
            <a:endParaRPr lang="en-US" altLang="zh-CN" dirty="0"/>
          </a:p>
          <a:p>
            <a:r>
              <a:rPr lang="zh-CN" altLang="en-US" dirty="0"/>
              <a:t>微调数据、模型均未开源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5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5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3A608007-B5F7-44D3-87CE-46829ACE0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5E1C5F6A-D922-4516-8498-510249BC7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A8F878D4-C0F0-4333-8C35-11C7647A11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CB83767-767C-4B62-891A-B790FB4415F2}" type="slidenum">
              <a:rPr altLang="en-US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虽然是</a:t>
            </a:r>
            <a:r>
              <a:rPr lang="en-US" altLang="zh-CN" dirty="0"/>
              <a:t>EMNLP2023</a:t>
            </a:r>
            <a:r>
              <a:rPr lang="zh-CN" altLang="en-US" dirty="0"/>
              <a:t>的</a:t>
            </a:r>
            <a:r>
              <a:rPr lang="en-US" altLang="zh-CN" dirty="0"/>
              <a:t>outstanding paper</a:t>
            </a:r>
            <a:r>
              <a:rPr lang="zh-CN" altLang="en-US" dirty="0"/>
              <a:t>。但这个实验结果真的不靓眼。只在两个数据上汇报了结果， 而且</a:t>
            </a:r>
            <a:r>
              <a:rPr lang="en-US" altLang="zh-CN" dirty="0" err="1"/>
              <a:t>ProofWriter</a:t>
            </a:r>
            <a:r>
              <a:rPr lang="zh-CN" altLang="en-US" dirty="0"/>
              <a:t>是一个规则生成的数据，很容易通过简单的逻辑规则判断，与真实场景差别很大。</a:t>
            </a:r>
            <a:endParaRPr lang="en-US" altLang="zh-CN" dirty="0"/>
          </a:p>
          <a:p>
            <a:r>
              <a:rPr lang="en-US" altLang="zh-CN" dirty="0"/>
              <a:t>FOLIO</a:t>
            </a:r>
            <a:r>
              <a:rPr lang="zh-CN" altLang="en-US" dirty="0"/>
              <a:t>是由专家构建的，质量较高，但是从实验结果看，</a:t>
            </a:r>
            <a:r>
              <a:rPr lang="en-US" altLang="zh-CN" dirty="0"/>
              <a:t>LINC</a:t>
            </a:r>
            <a:r>
              <a:rPr lang="zh-CN" altLang="en-US" dirty="0"/>
              <a:t>效果并不突出。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目前</a:t>
            </a:r>
            <a:r>
              <a:rPr lang="en-US" altLang="zh-CN" dirty="0"/>
              <a:t>200</a:t>
            </a:r>
            <a:r>
              <a:rPr lang="zh-CN" altLang="en-US" dirty="0"/>
              <a:t>多个引用</a:t>
            </a:r>
            <a:endParaRPr lang="en-US" altLang="zh-CN" dirty="0"/>
          </a:p>
          <a:p>
            <a:r>
              <a:rPr lang="zh-CN" altLang="en-US" dirty="0"/>
              <a:t>这个方法相当于在推理之前加了一个信息筛选与整理的过程，把杂乱的上下文进行简化，只选择跟当前推理相关的上下文，并进行逻辑顺序的排列。</a:t>
            </a:r>
            <a:endParaRPr lang="en-US" altLang="zh-CN" dirty="0"/>
          </a:p>
          <a:p>
            <a:r>
              <a:rPr lang="en-US" altLang="zh-CN" dirty="0"/>
              <a:t>Selection</a:t>
            </a:r>
            <a:r>
              <a:rPr lang="zh-CN" altLang="en-US" dirty="0"/>
              <a:t>和</a:t>
            </a:r>
            <a:r>
              <a:rPr lang="en-US" altLang="zh-CN" dirty="0"/>
              <a:t>Inference</a:t>
            </a:r>
            <a:r>
              <a:rPr lang="zh-CN" altLang="en-US" dirty="0"/>
              <a:t>的实现均通过提示词工程完成。</a:t>
            </a:r>
            <a:endParaRPr lang="en-US" altLang="zh-CN" dirty="0"/>
          </a:p>
          <a:p>
            <a:r>
              <a:rPr lang="en-US" altLang="zh-CN" dirty="0"/>
              <a:t>the SI framework also has additional qualitative benefits: 1) it produces a causal, human interpretable reasoning trace that shows how the model reached its answer and 2) it is able to recover from errors.</a:t>
            </a:r>
            <a:endParaRPr lang="zh-CN" altLang="en-US" dirty="0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22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A46E3779-D155-4D82-9FF4-3F2581FC36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13CD368B-E56E-42CF-A9B8-AE2106F18E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653977A0-407C-4F93-B385-ED8847AE8E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E2DB4E9-CABD-43E9-B0FB-FD17B823ABA7}" type="slidenum">
              <a:rPr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文章还顺便对现有</a:t>
            </a:r>
            <a:r>
              <a:rPr lang="en-US" altLang="zh-CN" dirty="0"/>
              <a:t>vanilla</a:t>
            </a:r>
            <a:r>
              <a:rPr lang="zh-CN" altLang="en-US" dirty="0"/>
              <a:t>模型进行了评测分析。考察了模型规模、推理类型的影响。</a:t>
            </a:r>
            <a:endParaRPr lang="en-US" altLang="zh-CN" dirty="0"/>
          </a:p>
          <a:p>
            <a:r>
              <a:rPr lang="zh-CN" altLang="en-US" dirty="0"/>
              <a:t>这里用到的几个数据集值得借鉴。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201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SI</a:t>
            </a:r>
            <a:r>
              <a:rPr lang="zh-CN" altLang="en-US" dirty="0"/>
              <a:t>框架是在</a:t>
            </a:r>
            <a:r>
              <a:rPr lang="en-US" altLang="zh-CN" dirty="0"/>
              <a:t>7b</a:t>
            </a:r>
            <a:r>
              <a:rPr lang="zh-CN" altLang="en-US" dirty="0"/>
              <a:t>模型上进行的实验</a:t>
            </a:r>
            <a:endParaRPr lang="en-US" altLang="zh-CN" dirty="0"/>
          </a:p>
          <a:p>
            <a:r>
              <a:rPr lang="en-US" altLang="zh-CN" dirty="0"/>
              <a:t>7b SI – </a:t>
            </a:r>
            <a:r>
              <a:rPr lang="zh-CN" altLang="en-US" dirty="0"/>
              <a:t>他们的主方法</a:t>
            </a:r>
            <a:endParaRPr lang="en-US" altLang="zh-CN" dirty="0"/>
          </a:p>
          <a:p>
            <a:r>
              <a:rPr lang="en-US" altLang="zh-CN" dirty="0"/>
              <a:t>7b SI finetuned – </a:t>
            </a:r>
            <a:r>
              <a:rPr lang="zh-CN" altLang="en-US" dirty="0"/>
              <a:t>除了提示词工程，还探索了微调方法能否进一步提高</a:t>
            </a:r>
            <a:r>
              <a:rPr lang="en-US" altLang="zh-CN" dirty="0"/>
              <a:t>SI</a:t>
            </a:r>
            <a:r>
              <a:rPr lang="zh-CN" altLang="en-US" dirty="0"/>
              <a:t>方法的效果。用</a:t>
            </a:r>
            <a:r>
              <a:rPr lang="en-US" altLang="zh-CN" dirty="0" err="1"/>
              <a:t>ProofWriter</a:t>
            </a:r>
            <a:r>
              <a:rPr lang="zh-CN" altLang="en-US" dirty="0"/>
              <a:t>的部分数据作为微调数据，结果表明效果更好。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659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本文的主要贡献在于定义了</a:t>
            </a:r>
            <a:r>
              <a:rPr lang="en-US" altLang="zh-CN" dirty="0"/>
              <a:t>4</a:t>
            </a:r>
            <a:r>
              <a:rPr lang="zh-CN" altLang="en-US" dirty="0"/>
              <a:t>种不同的逻辑题型，不同类型的推理用不同的形式化方法，有的适合一阶逻辑，有的适合</a:t>
            </a:r>
            <a:r>
              <a:rPr lang="en-US" altLang="zh-CN" dirty="0"/>
              <a:t>Logic Programming</a:t>
            </a:r>
            <a:r>
              <a:rPr lang="zh-CN" altLang="en-US" dirty="0"/>
              <a:t>，有的适合用带约束的优化方法，有的适合</a:t>
            </a:r>
            <a:r>
              <a:rPr lang="en-US" altLang="zh-CN" dirty="0"/>
              <a:t>SAT</a:t>
            </a:r>
            <a:r>
              <a:rPr lang="zh-CN" altLang="en-US" dirty="0"/>
              <a:t>的解题法</a:t>
            </a:r>
            <a:endParaRPr lang="en-US" altLang="zh-CN" dirty="0"/>
          </a:p>
          <a:p>
            <a:r>
              <a:rPr lang="zh-CN" altLang="en-US" dirty="0"/>
              <a:t>它这里关注的四种类型包括：</a:t>
            </a:r>
            <a:endParaRPr lang="en-US" altLang="zh-CN" dirty="0"/>
          </a:p>
          <a:p>
            <a:r>
              <a:rPr lang="en-US" altLang="zh-CN" dirty="0"/>
              <a:t>•Deductive Reasoning problems </a:t>
            </a:r>
          </a:p>
          <a:p>
            <a:r>
              <a:rPr lang="en-US" altLang="zh-CN" dirty="0"/>
              <a:t>• First-Order Logic (FOL) reasoning problems </a:t>
            </a:r>
          </a:p>
          <a:p>
            <a:r>
              <a:rPr lang="en-US" altLang="zh-CN" dirty="0"/>
              <a:t>• Constraint Satisfaction Problems (CSP) </a:t>
            </a:r>
          </a:p>
          <a:p>
            <a:r>
              <a:rPr lang="en-US" altLang="zh-CN" dirty="0"/>
              <a:t>• Analytical Reasoning (AR) problems</a:t>
            </a:r>
          </a:p>
          <a:p>
            <a:endParaRPr lang="en-US" altLang="zh-CN" dirty="0"/>
          </a:p>
          <a:p>
            <a:r>
              <a:rPr lang="en-US" altLang="zh-CN" dirty="0"/>
              <a:t>Problem Formulation</a:t>
            </a:r>
            <a:r>
              <a:rPr lang="zh-CN" altLang="en-US" dirty="0"/>
              <a:t>这个环节是通过</a:t>
            </a:r>
            <a:r>
              <a:rPr lang="en-US" altLang="zh-CN" dirty="0"/>
              <a:t>prompting</a:t>
            </a:r>
            <a:r>
              <a:rPr lang="zh-CN" altLang="en-US" dirty="0"/>
              <a:t>（</a:t>
            </a:r>
            <a:r>
              <a:rPr lang="en-US" altLang="zh-CN" dirty="0"/>
              <a:t>ChatGPT</a:t>
            </a:r>
            <a:r>
              <a:rPr lang="zh-CN" altLang="en-US" dirty="0"/>
              <a:t>，</a:t>
            </a:r>
            <a:r>
              <a:rPr lang="en-US" altLang="zh-CN" dirty="0"/>
              <a:t>GPT3.5</a:t>
            </a:r>
            <a:r>
              <a:rPr lang="zh-CN" altLang="en-US" dirty="0"/>
              <a:t>基座，</a:t>
            </a:r>
            <a:r>
              <a:rPr lang="en-US" altLang="zh-CN" dirty="0"/>
              <a:t>GPT4</a:t>
            </a:r>
            <a:r>
              <a:rPr lang="zh-CN" altLang="en-US" dirty="0"/>
              <a:t>）实现</a:t>
            </a:r>
            <a:endParaRPr lang="en-US" altLang="zh-CN" dirty="0"/>
          </a:p>
          <a:p>
            <a:r>
              <a:rPr lang="en-US" altLang="zh-CN" dirty="0"/>
              <a:t>Symbolic Reasoning</a:t>
            </a:r>
            <a:r>
              <a:rPr lang="zh-CN" altLang="en-US" dirty="0"/>
              <a:t>这个模块是</a:t>
            </a:r>
            <a:r>
              <a:rPr lang="en-US" altLang="zh-CN" dirty="0"/>
              <a:t>call</a:t>
            </a:r>
            <a:r>
              <a:rPr lang="zh-CN" altLang="en-US" dirty="0"/>
              <a:t>几个现成的</a:t>
            </a:r>
            <a:r>
              <a:rPr lang="en-US" altLang="zh-CN" dirty="0"/>
              <a:t>solver</a:t>
            </a:r>
            <a:r>
              <a:rPr lang="zh-CN" altLang="en-US" dirty="0"/>
              <a:t>或</a:t>
            </a:r>
            <a:r>
              <a:rPr lang="en-US" altLang="zh-CN" dirty="0"/>
              <a:t>prover</a:t>
            </a:r>
          </a:p>
          <a:p>
            <a:r>
              <a:rPr lang="en-US" altLang="zh-CN" dirty="0"/>
              <a:t>Result Interpreter</a:t>
            </a:r>
            <a:r>
              <a:rPr lang="zh-CN" altLang="en-US" dirty="0"/>
              <a:t>把结果翻译成自然语言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88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不同的数据集对这几种推理类型的考察侧重不同，有点看碟下菜的意思</a:t>
            </a:r>
            <a:endParaRPr lang="en-US" altLang="zh-CN" dirty="0"/>
          </a:p>
          <a:p>
            <a:r>
              <a:rPr lang="zh-CN" altLang="en-US" dirty="0"/>
              <a:t>这里用的测试集我们看到这里已经很熟悉了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从这个案例分析上看，这种非一次推理完成的方法，一般都难以复现。</a:t>
            </a:r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922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3C40E8FB-14EC-41B5-B58F-DDD8F999FD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8093B281-03D9-4C18-94C4-3419F103B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DC8D9F0-360B-4F9F-AC95-8937CBC79F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B1640F-D6D4-43DC-8B38-5F52351C32A5}" type="slidenum">
              <a:rPr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484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>
            <a:extLst>
              <a:ext uri="{FF2B5EF4-FFF2-40B4-BE49-F238E27FC236}">
                <a16:creationId xmlns:a16="http://schemas.microsoft.com/office/drawing/2014/main" id="{F0B930CC-1B4A-4A95-A010-F00C4CAE84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82946" name="备注占位符 2">
            <a:extLst>
              <a:ext uri="{FF2B5EF4-FFF2-40B4-BE49-F238E27FC236}">
                <a16:creationId xmlns:a16="http://schemas.microsoft.com/office/drawing/2014/main" id="{291D4447-EFE3-483E-BFAF-9788BD75A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82947" name="灯片编号占位符 3">
            <a:extLst>
              <a:ext uri="{FF2B5EF4-FFF2-40B4-BE49-F238E27FC236}">
                <a16:creationId xmlns:a16="http://schemas.microsoft.com/office/drawing/2014/main" id="{84CB997C-F124-4AD0-B7C4-AA40B8BD5C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45E41DA8-DD60-49DD-8D64-B1A9C701D615}" type="slidenum">
              <a:rPr altLang="en-US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01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>
            <a:extLst>
              <a:ext uri="{FF2B5EF4-FFF2-40B4-BE49-F238E27FC236}">
                <a16:creationId xmlns:a16="http://schemas.microsoft.com/office/drawing/2014/main" id="{A1F60C65-E908-4DA1-B849-E3649D2E77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5234" name="备注占位符 2">
            <a:extLst>
              <a:ext uri="{FF2B5EF4-FFF2-40B4-BE49-F238E27FC236}">
                <a16:creationId xmlns:a16="http://schemas.microsoft.com/office/drawing/2014/main" id="{EA2B2B7F-1879-45C6-A249-8092E875831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5235" name="灯片编号占位符 3">
            <a:extLst>
              <a:ext uri="{FF2B5EF4-FFF2-40B4-BE49-F238E27FC236}">
                <a16:creationId xmlns:a16="http://schemas.microsoft.com/office/drawing/2014/main" id="{1855D854-BB05-4E20-B0F3-299B13445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180250A-A84E-41FA-AB06-527A46BE7A15}" type="slidenum">
              <a:rPr altLang="en-US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>
            <a:extLst>
              <a:ext uri="{FF2B5EF4-FFF2-40B4-BE49-F238E27FC236}">
                <a16:creationId xmlns:a16="http://schemas.microsoft.com/office/drawing/2014/main" id="{9E8BBA66-A8BD-4077-890E-AF6FBAA85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1266" name="备注占位符 2">
            <a:extLst>
              <a:ext uri="{FF2B5EF4-FFF2-40B4-BE49-F238E27FC236}">
                <a16:creationId xmlns:a16="http://schemas.microsoft.com/office/drawing/2014/main" id="{00BC04DB-2BFC-471A-B7CE-AFB4D03EBE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逻辑推理分为形式化的与非形式化的，形式化的定义比较严格，常见于公式与定理证明。但是研究的趋势是所有逻辑推理都包含不确定性（</a:t>
            </a:r>
            <a:r>
              <a:rPr lang="en-US" altLang="zh-CN" dirty="0"/>
              <a:t>uncertainty</a:t>
            </a:r>
            <a:r>
              <a:rPr lang="zh-CN" altLang="en-US" dirty="0"/>
              <a:t>），都有概率值存在。现有的科学发现很多依赖于归纳推理等非形式化的推理方法。违背推理规则被称为逻辑谬误。</a:t>
            </a:r>
            <a:endParaRPr lang="en-US" altLang="zh-CN" dirty="0"/>
          </a:p>
          <a:p>
            <a:r>
              <a:rPr lang="zh-CN" altLang="en-US" dirty="0"/>
              <a:t>一个逻辑论证，可以通过逻辑形式确定其有效性，但合理性（</a:t>
            </a:r>
            <a:r>
              <a:rPr lang="en-US" altLang="zh-CN" dirty="0"/>
              <a:t>soundness</a:t>
            </a:r>
            <a:r>
              <a:rPr lang="zh-CN" altLang="en-US" dirty="0"/>
              <a:t>）却依赖人类常识去确定。所以一个论证可以是逻辑有效但不可靠。</a:t>
            </a:r>
            <a:endParaRPr lang="en-US" altLang="zh-CN" dirty="0"/>
          </a:p>
          <a:p>
            <a:r>
              <a:rPr lang="zh-CN" altLang="en-US" dirty="0"/>
              <a:t>这里的关键词都能跟逻辑推理的研究内容相关。</a:t>
            </a:r>
          </a:p>
        </p:txBody>
      </p:sp>
      <p:sp>
        <p:nvSpPr>
          <p:cNvPr id="11267" name="灯片编号占位符 3">
            <a:extLst>
              <a:ext uri="{FF2B5EF4-FFF2-40B4-BE49-F238E27FC236}">
                <a16:creationId xmlns:a16="http://schemas.microsoft.com/office/drawing/2014/main" id="{EC1956A1-6E56-43DA-BA7C-5280B047DB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98184FE9-D740-4EA2-B588-CD55657C7C1C}" type="slidenum">
              <a:rPr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A22F88C3-1D89-4AD3-8A92-A6DE5C929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2795D59A-BD42-4CA0-A5DB-9A0047CC62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逻辑推理不是一个专门的</a:t>
            </a:r>
            <a:r>
              <a:rPr lang="en-US" altLang="zh-CN" dirty="0"/>
              <a:t>NLP</a:t>
            </a:r>
            <a:r>
              <a:rPr lang="zh-CN" altLang="en-US" dirty="0"/>
              <a:t>研究任务，而是分散在不同的传统任务中。自然语言推理是最接近逻辑推理研究问题的</a:t>
            </a:r>
            <a:r>
              <a:rPr lang="en-US" altLang="zh-CN" dirty="0"/>
              <a:t>NLP</a:t>
            </a:r>
            <a:r>
              <a:rPr lang="zh-CN" altLang="en-US" dirty="0"/>
              <a:t>任务。界定逻辑推理研究的范畴、相关的任务，对于我们做相关调研工作有重要指导。过去的文献综述还没有形成一个完善的定义。很多文章把广义上的推理任务（</a:t>
            </a:r>
            <a:r>
              <a:rPr lang="en-US" altLang="zh-CN" dirty="0"/>
              <a:t>reasoning</a:t>
            </a:r>
            <a:r>
              <a:rPr lang="zh-CN" altLang="en-US"/>
              <a:t>）与逻辑推理相提并论。</a:t>
            </a:r>
            <a:endParaRPr lang="zh-CN" altLang="en-US" dirty="0"/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F343950E-243A-49ED-8C0C-97563B8387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DF3A2F9-8C6F-456B-B3FA-0190E03A4747}" type="slidenum">
              <a:rPr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>
            <a:extLst>
              <a:ext uri="{FF2B5EF4-FFF2-40B4-BE49-F238E27FC236}">
                <a16:creationId xmlns:a16="http://schemas.microsoft.com/office/drawing/2014/main" id="{A46E3779-D155-4D82-9FF4-3F2581FC36C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备注占位符 2">
            <a:extLst>
              <a:ext uri="{FF2B5EF4-FFF2-40B4-BE49-F238E27FC236}">
                <a16:creationId xmlns:a16="http://schemas.microsoft.com/office/drawing/2014/main" id="{13CD368B-E56E-42CF-A9B8-AE2106F18E9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9219" name="灯片编号占位符 3">
            <a:extLst>
              <a:ext uri="{FF2B5EF4-FFF2-40B4-BE49-F238E27FC236}">
                <a16:creationId xmlns:a16="http://schemas.microsoft.com/office/drawing/2014/main" id="{653977A0-407C-4F93-B385-ED8847AE8E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CE2DB4E9-CABD-43E9-B0FB-FD17B823ABA7}" type="slidenum">
              <a:rPr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53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00CA40E3-11B3-4328-A9EB-2B41B58E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A3DB5778-A087-42E6-87CF-16462806C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9AAE9E19-231C-46F2-8867-1FB3C553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AB49B20-D6E7-405E-A853-D71742A7F873}" type="slidenum">
              <a:rPr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7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00CA40E3-11B3-4328-A9EB-2B41B58E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A3DB5778-A087-42E6-87CF-16462806C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9AAE9E19-231C-46F2-8867-1FB3C553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AB49B20-D6E7-405E-A853-D71742A7F873}" type="slidenum">
              <a:rPr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56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00CA40E3-11B3-4328-A9EB-2B41B58E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A3DB5778-A087-42E6-87CF-16462806C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支持</a:t>
            </a:r>
            <a:r>
              <a:rPr lang="en-US" altLang="zh-CN" dirty="0"/>
              <a:t>OpenAI</a:t>
            </a:r>
            <a:r>
              <a:rPr lang="zh-CN" altLang="en-US" dirty="0"/>
              <a:t>模型、</a:t>
            </a:r>
            <a:r>
              <a:rPr lang="en-US" altLang="zh-CN" dirty="0" err="1"/>
              <a:t>huggingface</a:t>
            </a:r>
            <a:r>
              <a:rPr lang="zh-CN" altLang="en-US" dirty="0"/>
              <a:t>社区模型快速测试。不断整合新的逻辑推理数据集，新模型的测试。</a:t>
            </a:r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9AAE9E19-231C-46F2-8867-1FB3C553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AB49B20-D6E7-405E-A853-D71742A7F873}" type="slidenum">
              <a:rPr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00CA40E3-11B3-4328-A9EB-2B41B58E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A3DB5778-A087-42E6-87CF-16462806CA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不同的基准实验扩展了大模型逻辑推理能力测评的广度与深度</a:t>
            </a:r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9AAE9E19-231C-46F2-8867-1FB3C5536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AB49B20-D6E7-405E-A853-D71742A7F873}" type="slidenum">
              <a:rPr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F462-1EB0-483B-BB70-76751EDC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C0E60-4089-4DA2-850B-8DAB740E9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4F2F2-A6A2-4DBC-9C8D-0BB13419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77025-9D04-4EEC-A495-494B9E5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38F40-E572-4D65-A88F-ADF34591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87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B35E-3313-4246-938E-2D4540C4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542CE-8A50-4D54-AD2F-69294DF10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2F534-93A3-4DD2-80B0-A51167E0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C643A-6FC5-407E-BE5F-26075D33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179DA-3C35-412E-A94B-B12E28BB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4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31409-100F-4325-8487-DFF15DE0C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C1EF-B810-40AA-BF4E-DF9E2874F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9A301-81CC-4B36-A67B-A0B38A93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0F466-FF03-4F15-9D4E-354E4B66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7B32-4E00-4656-91E9-A7915E6D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64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02A70A-C7D7-412C-AE7B-869FB57398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6624638"/>
            <a:ext cx="1922463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041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93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7575-6902-4CA5-B9A0-B5C17CEE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CD1D6-F0E6-432C-95F6-D3C9E998D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AAEA2-454B-478F-BC6D-EEE8C57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09259-662A-4F5C-AC7D-43E9E9EF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EDB11-7BD3-4D22-BA9E-5E2C24A3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CDD4-CF8B-497C-A3F0-1AF96B80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171EA-1556-4EA9-B500-7C02330A2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ECAAC-2F98-42C7-8EC9-005D9D7A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4A3CF-3093-429F-BFEE-70BDA873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63F3-FFE4-4A6F-915D-25929ABA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48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C3A4-295C-4E41-A4E5-922777E5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CDB6B-A06E-4850-AECC-D289FA291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3E5E8-F09E-4B7F-A305-5EE6C1DA6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A923A-0B89-4038-82BD-25F2ED1F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2DD93-A0F7-47EC-8B8F-00AF31E0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BB6FD-B762-488B-A15D-3297C092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7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C1548-0EA7-41E2-AC87-87AE5E02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BE2D3-B376-4655-8D53-49D7A0117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4CC80B-0338-42AC-A0D2-C0115013F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17623-8748-4584-A082-37C59AAED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E45DC-355C-4821-8E87-5717AC9F9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6C931-9A73-4601-8AC5-91601FD7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F8399-08CD-4368-9432-7DDAEBC3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259C4-DD01-4A16-943E-180F46C0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1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E4A1-E961-4725-AF4A-D237FAAA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9D1D5-955F-49F3-8313-14CD06B8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3639F-2A44-429E-A41F-CEAB8782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2B826-ED60-4A6F-86AE-11461817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59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741C6-7E3C-4342-9ADF-FB136EC2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32BA8-A9F1-4AA1-BE04-43B42C58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AAFC0-0ABA-48EE-A99C-CD20970D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9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FB9A-66FB-4F46-9A7B-5FC062CEE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90AE9-5744-421F-A229-51DF73DE3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03E6E-D790-4A22-9E65-2ADEA63F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5730-7A31-42A6-9D5C-193CA19F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E5C61-3E17-421E-BEB7-E1903BF0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6C019-7AC7-417E-9FCA-F556613D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407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2FCC-C26C-48CF-A23B-AFD6A5C13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8526D-9D60-428B-8522-2AC07C24F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4ECB7-CDE4-4745-BFF4-D06716C62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D6F37-902F-40C0-8968-902337F3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1A704-5A3E-410D-9235-235B2C18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00D2E-DD0D-48F4-A8E4-2D2D80F8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2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41CBAF-E21F-48FA-BB08-EBB7E086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E2AE5-7C0E-41AF-A095-16D49115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9C2CF-3655-4813-9A31-A95C4E999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FEFF-C8DB-4191-A4CF-F477CC3E9977}" type="datetimeFigureOut">
              <a:rPr lang="zh-CN" altLang="en-US" smtClean="0"/>
              <a:t>2024/4/27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2750D-BB54-42DD-BAF7-E7497F5A8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63F0F-9741-4170-8BCD-F9BFE5FEE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D00B1-AE2B-4A28-A829-948AAD21FA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DCD5751A-EA77-46A9-8A1A-A821552D1F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8000" y="2971800"/>
            <a:ext cx="35560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00">
                <a:solidFill>
                  <a:srgbClr val="F2F2F2"/>
                </a:solidFill>
                <a:latin typeface="微软雅黑" charset="-122"/>
                <a:ea typeface="微软雅黑" charset="-122"/>
                <a:sym typeface="宋体" charset="-122"/>
              </a:rPr>
              <a:t>感谢您下载包图网平台上提供的</a:t>
            </a:r>
            <a:r>
              <a:rPr lang="en-US" altLang="zh-CN" sz="300">
                <a:solidFill>
                  <a:srgbClr val="F2F2F2"/>
                </a:solidFill>
                <a:latin typeface="微软雅黑" charset="-122"/>
                <a:ea typeface="微软雅黑" charset="-122"/>
                <a:sym typeface="宋体" charset="-122"/>
              </a:rPr>
              <a:t>PPT</a:t>
            </a:r>
            <a:r>
              <a:rPr lang="zh-CN" altLang="en-US" sz="300">
                <a:solidFill>
                  <a:srgbClr val="F2F2F2"/>
                </a:solidFill>
                <a:latin typeface="微软雅黑" charset="-122"/>
                <a:ea typeface="微软雅黑" charset="-122"/>
                <a:sym typeface="宋体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eaLnBrk="1" hangingPunct="1">
              <a:defRPr/>
            </a:pPr>
            <a:r>
              <a:rPr lang="en-US" altLang="zh-CN" sz="600">
                <a:solidFill>
                  <a:srgbClr val="F2F2F2"/>
                </a:solidFill>
                <a:latin typeface="微软雅黑" charset="-122"/>
                <a:ea typeface="微软雅黑" charset="-122"/>
                <a:sym typeface="宋体" charset="-122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18610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1">
            <a:extLst>
              <a:ext uri="{FF2B5EF4-FFF2-40B4-BE49-F238E27FC236}">
                <a16:creationId xmlns:a16="http://schemas.microsoft.com/office/drawing/2014/main" id="{43568869-493A-40EC-9827-49D7B007A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2509838"/>
            <a:ext cx="11580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/>
              <a:t>大模型逻辑推理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8AD865FC-C159-4C8E-8124-8E2D7842FA6B}"/>
              </a:ext>
            </a:extLst>
          </p:cNvPr>
          <p:cNvSpPr/>
          <p:nvPr/>
        </p:nvSpPr>
        <p:spPr>
          <a:xfrm>
            <a:off x="2217738" y="6016625"/>
            <a:ext cx="552450" cy="550863"/>
          </a:xfrm>
          <a:prstGeom prst="rect">
            <a:avLst/>
          </a:prstGeom>
          <a:solidFill>
            <a:srgbClr val="F19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618E7F4D-0BC3-4FF2-8C72-7E260F69CE49}"/>
              </a:ext>
            </a:extLst>
          </p:cNvPr>
          <p:cNvSpPr/>
          <p:nvPr/>
        </p:nvSpPr>
        <p:spPr>
          <a:xfrm>
            <a:off x="10872788" y="352425"/>
            <a:ext cx="795337" cy="293688"/>
          </a:xfrm>
          <a:prstGeom prst="rect">
            <a:avLst/>
          </a:prstGeom>
          <a:solidFill>
            <a:srgbClr val="F19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ABF78DFA-8243-4671-96AA-1886C29F530D}"/>
              </a:ext>
            </a:extLst>
          </p:cNvPr>
          <p:cNvSpPr/>
          <p:nvPr/>
        </p:nvSpPr>
        <p:spPr>
          <a:xfrm flipH="1">
            <a:off x="11837988" y="352425"/>
            <a:ext cx="358775" cy="1963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0AC2C5C2-A336-4B3A-99E3-342A62E01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517525"/>
            <a:ext cx="21224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9">
            <a:extLst>
              <a:ext uri="{FF2B5EF4-FFF2-40B4-BE49-F238E27FC236}">
                <a16:creationId xmlns:a16="http://schemas.microsoft.com/office/drawing/2014/main" id="{E0FE2FAA-26EC-4394-B9E9-19249099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957263"/>
            <a:ext cx="37099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200" b="1" dirty="0"/>
              <a:t>大纲</a:t>
            </a:r>
            <a:endParaRPr lang="en-US" altLang="zh-CN" sz="32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71947D-9E9D-4879-8734-E72E5A32E3F3}"/>
              </a:ext>
            </a:extLst>
          </p:cNvPr>
          <p:cNvSpPr/>
          <p:nvPr/>
        </p:nvSpPr>
        <p:spPr>
          <a:xfrm flipH="1">
            <a:off x="12030075" y="2255838"/>
            <a:ext cx="182563" cy="3338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8198" name="文本框 4">
            <a:extLst>
              <a:ext uri="{FF2B5EF4-FFF2-40B4-BE49-F238E27FC236}">
                <a16:creationId xmlns:a16="http://schemas.microsoft.com/office/drawing/2014/main" id="{E1F85CE0-F0D7-4473-9996-54ED88BBC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2681528"/>
            <a:ext cx="1428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199" name="文本框 8">
            <a:extLst>
              <a:ext uri="{FF2B5EF4-FFF2-40B4-BE49-F238E27FC236}">
                <a16:creationId xmlns:a16="http://schemas.microsoft.com/office/drawing/2014/main" id="{6D85CA89-AE69-4E51-88B3-0439DA4C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3605984"/>
            <a:ext cx="14287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dirty="0">
                <a:sym typeface="宋体" panose="02010600030101010101" pitchFamily="2" charset="-122"/>
              </a:rPr>
              <a:t> </a:t>
            </a:r>
            <a:r>
              <a:rPr lang="en-US" altLang="zh-CN" sz="3600" dirty="0"/>
              <a:t>02</a:t>
            </a:r>
          </a:p>
        </p:txBody>
      </p:sp>
      <p:sp>
        <p:nvSpPr>
          <p:cNvPr id="8200" name="文本框 11">
            <a:extLst>
              <a:ext uri="{FF2B5EF4-FFF2-40B4-BE49-F238E27FC236}">
                <a16:creationId xmlns:a16="http://schemas.microsoft.com/office/drawing/2014/main" id="{095BCB9B-3A71-4FDE-9D89-3C4173983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099" y="3521847"/>
            <a:ext cx="4207329" cy="63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sym typeface="宋体" panose="02010600030101010101" pitchFamily="2" charset="-122"/>
              </a:rPr>
              <a:t>大模型逻辑推理能力测评</a:t>
            </a:r>
            <a:endParaRPr lang="zh-CN" altLang="zh-CN" sz="28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01" name="文本框 12">
            <a:extLst>
              <a:ext uri="{FF2B5EF4-FFF2-40B4-BE49-F238E27FC236}">
                <a16:creationId xmlns:a16="http://schemas.microsoft.com/office/drawing/2014/main" id="{9949CFB4-5CAA-4F34-A100-CE8466AFC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4653734"/>
            <a:ext cx="14303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dirty="0">
                <a:sym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8202" name="文本框 14">
            <a:extLst>
              <a:ext uri="{FF2B5EF4-FFF2-40B4-BE49-F238E27FC236}">
                <a16:creationId xmlns:a16="http://schemas.microsoft.com/office/drawing/2014/main" id="{8F5F6493-E445-4F5A-BB8D-832031F1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4610872"/>
            <a:ext cx="4207328" cy="66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大模型逻辑推理能力提高</a:t>
            </a:r>
            <a:endParaRPr lang="zh-CN" altLang="zh-CN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205" name="图片 16">
            <a:extLst>
              <a:ext uri="{FF2B5EF4-FFF2-40B4-BE49-F238E27FC236}">
                <a16:creationId xmlns:a16="http://schemas.microsoft.com/office/drawing/2014/main" id="{E237AF7A-0F84-4E7B-96AE-AA923580F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/>
          <a:stretch>
            <a:fillRect/>
          </a:stretch>
        </p:blipFill>
        <p:spPr bwMode="auto">
          <a:xfrm>
            <a:off x="609600" y="2370138"/>
            <a:ext cx="53086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2">
            <a:extLst>
              <a:ext uri="{FF2B5EF4-FFF2-40B4-BE49-F238E27FC236}">
                <a16:creationId xmlns:a16="http://schemas.microsoft.com/office/drawing/2014/main" id="{5BA1687C-868E-4953-ADEE-EE98A691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74888"/>
            <a:ext cx="5932488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文本框 11">
            <a:extLst>
              <a:ext uri="{FF2B5EF4-FFF2-40B4-BE49-F238E27FC236}">
                <a16:creationId xmlns:a16="http://schemas.microsoft.com/office/drawing/2014/main" id="{28365027-6E4E-4259-BD48-10A5C7242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2519604"/>
            <a:ext cx="4062413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sym typeface="宋体" panose="02010600030101010101" pitchFamily="2" charset="-122"/>
              </a:rPr>
              <a:t>逻辑推理研究内容</a:t>
            </a:r>
            <a:endParaRPr lang="zh-CN" altLang="zh-CN" sz="28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D59A82C5-45EA-4BB0-A0FB-0E534F7834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28235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B5C8A0-DDC0-A76B-42B1-2F9A39A23F06}"/>
              </a:ext>
            </a:extLst>
          </p:cNvPr>
          <p:cNvSpPr txBox="1"/>
          <p:nvPr/>
        </p:nvSpPr>
        <p:spPr>
          <a:xfrm>
            <a:off x="5080337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训练阶段</a:t>
            </a:r>
          </a:p>
        </p:txBody>
      </p:sp>
    </p:spTree>
    <p:extLst>
      <p:ext uri="{BB962C8B-B14F-4D97-AF65-F5344CB8AC3E}">
        <p14:creationId xmlns:p14="http://schemas.microsoft.com/office/powerpoint/2010/main" val="396748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LogiCoT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22597" y="6550223"/>
            <a:ext cx="491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LogiCoT</a:t>
            </a:r>
            <a:r>
              <a:rPr lang="en-US" altLang="zh-CN" sz="1400" dirty="0"/>
              <a:t>: Logical Chain-of-Thought Instruction Tuning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F217C7-74DB-FC37-5F31-3D04133B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39" y="1372080"/>
            <a:ext cx="3744517" cy="50153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B45A71-DF63-313E-9AF0-9347EB1D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42" y="1837989"/>
            <a:ext cx="4432494" cy="12265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C6FE91-C55A-2627-2AE6-79B057399682}"/>
              </a:ext>
            </a:extLst>
          </p:cNvPr>
          <p:cNvSpPr txBox="1"/>
          <p:nvPr/>
        </p:nvSpPr>
        <p:spPr>
          <a:xfrm>
            <a:off x="479425" y="14336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种子数据：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C8A70E-1C5F-AB1D-C29E-013083503313}"/>
              </a:ext>
            </a:extLst>
          </p:cNvPr>
          <p:cNvSpPr txBox="1"/>
          <p:nvPr/>
        </p:nvSpPr>
        <p:spPr>
          <a:xfrm>
            <a:off x="6958149" y="707082"/>
            <a:ext cx="4042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 seminal data and GPT4 to generate</a:t>
            </a:r>
          </a:p>
          <a:p>
            <a:r>
              <a:rPr lang="en-US" altLang="zh-CN" dirty="0"/>
              <a:t> logical </a:t>
            </a:r>
            <a:r>
              <a:rPr lang="en-US" altLang="zh-CN" dirty="0" err="1"/>
              <a:t>CoT</a:t>
            </a:r>
            <a:r>
              <a:rPr lang="en-US" altLang="zh-CN" dirty="0"/>
              <a:t> rationales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FD0B15E-2E90-39B8-178F-F3F8C028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9" y="3134633"/>
            <a:ext cx="7012897" cy="32471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6A6D36-B93F-0530-E52E-D68422666BFC}"/>
              </a:ext>
            </a:extLst>
          </p:cNvPr>
          <p:cNvSpPr txBox="1"/>
          <p:nvPr/>
        </p:nvSpPr>
        <p:spPr>
          <a:xfrm>
            <a:off x="479424" y="834642"/>
            <a:ext cx="225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Work (Apr. 2023)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14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LogiCoT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22597" y="6550223"/>
            <a:ext cx="491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LogiCoT</a:t>
            </a:r>
            <a:r>
              <a:rPr lang="en-US" altLang="zh-CN" sz="1400" dirty="0"/>
              <a:t>: Logical Chain-of-Thought Instruction Tuning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D20A09-0476-D6F4-1EE4-93EF5F983E1C}"/>
              </a:ext>
            </a:extLst>
          </p:cNvPr>
          <p:cNvSpPr txBox="1"/>
          <p:nvPr/>
        </p:nvSpPr>
        <p:spPr>
          <a:xfrm>
            <a:off x="317863" y="106666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指令微调数据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B209AA-4E19-7C6E-E192-DD63D8C8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9" y="1435997"/>
            <a:ext cx="5894958" cy="30233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F37A8F8-3B31-A9A6-8E23-9FCB14FB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38" y="2049833"/>
            <a:ext cx="7084423" cy="37992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49D530-F21E-4D83-6AE6-6B9F7B90D9C0}"/>
              </a:ext>
            </a:extLst>
          </p:cNvPr>
          <p:cNvSpPr txBox="1"/>
          <p:nvPr/>
        </p:nvSpPr>
        <p:spPr>
          <a:xfrm>
            <a:off x="7559040" y="1737360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微调后的</a:t>
            </a:r>
            <a:r>
              <a:rPr lang="en-US" altLang="zh-CN" dirty="0"/>
              <a:t>LLaMA-7b</a:t>
            </a:r>
            <a:r>
              <a:rPr lang="zh-CN" altLang="en-US" dirty="0"/>
              <a:t>模型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3FA3D9B-B31F-6214-4083-81450AA6B2DB}"/>
              </a:ext>
            </a:extLst>
          </p:cNvPr>
          <p:cNvSpPr txBox="1"/>
          <p:nvPr/>
        </p:nvSpPr>
        <p:spPr>
          <a:xfrm>
            <a:off x="6006738" y="5849128"/>
            <a:ext cx="618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https://huggingface.co/csitfun/llama-7b-logicot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3FC687-542A-E137-9C27-ACCFBCA1D06B}"/>
              </a:ext>
            </a:extLst>
          </p:cNvPr>
          <p:cNvSpPr txBox="1"/>
          <p:nvPr/>
        </p:nvSpPr>
        <p:spPr>
          <a:xfrm>
            <a:off x="146587" y="4552544"/>
            <a:ext cx="6185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https://huggingface.co/datasets/csitfun/LogiCoT</a:t>
            </a:r>
          </a:p>
        </p:txBody>
      </p:sp>
    </p:spTree>
    <p:extLst>
      <p:ext uri="{BB962C8B-B14F-4D97-AF65-F5344CB8AC3E}">
        <p14:creationId xmlns:p14="http://schemas.microsoft.com/office/powerpoint/2010/main" val="368095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LogiCoT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22597" y="6550223"/>
            <a:ext cx="491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LogiCoT</a:t>
            </a:r>
            <a:r>
              <a:rPr lang="en-US" altLang="zh-CN" sz="1400" dirty="0"/>
              <a:t>: Logical Chain-of-Thought Instruction Tuning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47E653-DCDC-DDB5-8BEA-FE83D1EA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17" y="1449977"/>
            <a:ext cx="7378337" cy="1741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5508B9A-94C2-2C4D-46F7-C6932179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12" y="1449977"/>
            <a:ext cx="4030859" cy="4775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0698A05-6DD1-7EC2-6031-09F69A65CE1B}"/>
              </a:ext>
            </a:extLst>
          </p:cNvPr>
          <p:cNvSpPr txBox="1"/>
          <p:nvPr/>
        </p:nvSpPr>
        <p:spPr>
          <a:xfrm>
            <a:off x="467512" y="1009280"/>
            <a:ext cx="248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on general tasks: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EAF5A2-5394-DEED-4DC7-95FA101213EF}"/>
              </a:ext>
            </a:extLst>
          </p:cNvPr>
          <p:cNvSpPr txBox="1"/>
          <p:nvPr/>
        </p:nvSpPr>
        <p:spPr>
          <a:xfrm>
            <a:off x="4828903" y="1009280"/>
            <a:ext cx="33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Results on logical reasoning tasks: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B9D978-23A9-30A5-BBD1-E9C36D800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117" y="3999196"/>
            <a:ext cx="7355298" cy="147692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A054868-E68E-84B4-9352-72B7427FA80F}"/>
              </a:ext>
            </a:extLst>
          </p:cNvPr>
          <p:cNvSpPr txBox="1"/>
          <p:nvPr/>
        </p:nvSpPr>
        <p:spPr>
          <a:xfrm>
            <a:off x="4828903" y="3579223"/>
            <a:ext cx="316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Compare to ChatGPT and GPT4: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087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LOGIPT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22597" y="6550223"/>
            <a:ext cx="491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i="0" dirty="0">
                <a:solidFill>
                  <a:srgbClr val="000000"/>
                </a:solidFill>
                <a:effectLst/>
                <a:latin typeface="Lucida Grande"/>
              </a:rPr>
              <a:t>Language Models can be Logical Solvers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76C73-769F-AB49-86A6-C7F6BD8CA757}"/>
              </a:ext>
            </a:extLst>
          </p:cNvPr>
          <p:cNvSpPr txBox="1"/>
          <p:nvPr/>
        </p:nvSpPr>
        <p:spPr>
          <a:xfrm>
            <a:off x="479425" y="905168"/>
            <a:ext cx="305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Work by Microsoft (Nov. 2023)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221107-13A9-D9B8-56C3-FF984A23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703418"/>
            <a:ext cx="5555065" cy="45981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399911-8162-A1B6-567B-F30A42253790}"/>
              </a:ext>
            </a:extLst>
          </p:cNvPr>
          <p:cNvSpPr txBox="1"/>
          <p:nvPr/>
        </p:nvSpPr>
        <p:spPr>
          <a:xfrm>
            <a:off x="566057" y="130429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微调数据构建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66D5F9F-AE7F-CA21-F983-45526B92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12" y="1952096"/>
            <a:ext cx="5878774" cy="404650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E122E27-18EA-4504-80AC-74C773EBB285}"/>
              </a:ext>
            </a:extLst>
          </p:cNvPr>
          <p:cNvSpPr txBox="1"/>
          <p:nvPr/>
        </p:nvSpPr>
        <p:spPr>
          <a:xfrm>
            <a:off x="6905897" y="1535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实验结果：</a:t>
            </a:r>
          </a:p>
        </p:txBody>
      </p:sp>
    </p:spTree>
    <p:extLst>
      <p:ext uri="{BB962C8B-B14F-4D97-AF65-F5344CB8AC3E}">
        <p14:creationId xmlns:p14="http://schemas.microsoft.com/office/powerpoint/2010/main" val="285321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B5C8A0-DDC0-A76B-42B1-2F9A39A23F06}"/>
              </a:ext>
            </a:extLst>
          </p:cNvPr>
          <p:cNvSpPr txBox="1"/>
          <p:nvPr/>
        </p:nvSpPr>
        <p:spPr>
          <a:xfrm>
            <a:off x="5080337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推理阶段</a:t>
            </a:r>
          </a:p>
        </p:txBody>
      </p:sp>
    </p:spTree>
    <p:extLst>
      <p:ext uri="{BB962C8B-B14F-4D97-AF65-F5344CB8AC3E}">
        <p14:creationId xmlns:p14="http://schemas.microsoft.com/office/powerpoint/2010/main" val="99770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7">
            <a:extLst>
              <a:ext uri="{FF2B5EF4-FFF2-40B4-BE49-F238E27FC236}">
                <a16:creationId xmlns:a16="http://schemas.microsoft.com/office/drawing/2014/main" id="{9FCE7832-A510-4078-B9F6-1772AB020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LINC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7DD76A3-01DB-4582-AFD7-50C18726E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8FA961-A174-FDC3-CF5B-3ABC98C7CC4E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LINC: A </a:t>
            </a:r>
            <a:r>
              <a:rPr lang="en-US" altLang="zh-CN" sz="1400" dirty="0" err="1"/>
              <a:t>Neurosymbolic</a:t>
            </a:r>
            <a:r>
              <a:rPr lang="en-US" altLang="zh-CN" sz="1400" dirty="0"/>
              <a:t> Approach for Logical Reasoning by Combining Language Models with First-Order Logic Provers 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945D2-54B3-EACB-E008-B93FF1C62E89}"/>
              </a:ext>
            </a:extLst>
          </p:cNvPr>
          <p:cNvSpPr txBox="1"/>
          <p:nvPr/>
        </p:nvSpPr>
        <p:spPr>
          <a:xfrm>
            <a:off x="963465" y="937915"/>
            <a:ext cx="321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EMNLP2023 Outstanding Paper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763C4D-9781-553E-6AAB-5A708C39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67" y="1368221"/>
            <a:ext cx="7376465" cy="45880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LINC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4145EF-2C63-E9DA-9809-6074567A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83" y="1448003"/>
            <a:ext cx="9493738" cy="41404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2B3DF2-6415-A367-1814-33F516E18568}"/>
              </a:ext>
            </a:extLst>
          </p:cNvPr>
          <p:cNvSpPr txBox="1"/>
          <p:nvPr/>
        </p:nvSpPr>
        <p:spPr>
          <a:xfrm>
            <a:off x="963465" y="937915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Tested on (only) two datasets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0834A9-3AF8-5EB0-BB6A-BC978BC0E317}"/>
              </a:ext>
            </a:extLst>
          </p:cNvPr>
          <p:cNvSpPr txBox="1"/>
          <p:nvPr/>
        </p:nvSpPr>
        <p:spPr>
          <a:xfrm>
            <a:off x="1735130" y="5735419"/>
            <a:ext cx="667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FOLIO</a:t>
            </a:r>
            <a:r>
              <a:rPr lang="zh-CN" altLang="en-US" dirty="0"/>
              <a:t>这个专家构建的数据上效果并不突出，</a:t>
            </a:r>
            <a:r>
              <a:rPr lang="en-US" altLang="zh-CN" dirty="0"/>
              <a:t>GPT4</a:t>
            </a:r>
            <a:r>
              <a:rPr lang="zh-CN" altLang="en-US" dirty="0"/>
              <a:t>结果低于</a:t>
            </a:r>
            <a:r>
              <a:rPr lang="en-US" altLang="zh-CN" dirty="0" err="1"/>
              <a:t>CoT</a:t>
            </a:r>
            <a:endParaRPr lang="en-US" altLang="zh-CN" dirty="0"/>
          </a:p>
          <a:p>
            <a:r>
              <a:rPr lang="en-US" altLang="zh-CN" dirty="0" err="1"/>
              <a:t>ProofWriter</a:t>
            </a:r>
            <a:r>
              <a:rPr lang="zh-CN" altLang="en-US" dirty="0"/>
              <a:t>则是一个由逻辑规则生成的数据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LINC: A </a:t>
            </a:r>
            <a:r>
              <a:rPr lang="en-US" altLang="zh-CN" sz="1400" dirty="0" err="1"/>
              <a:t>Neurosymbolic</a:t>
            </a:r>
            <a:r>
              <a:rPr lang="en-US" altLang="zh-CN" sz="1400" dirty="0"/>
              <a:t> Approach for Logical Reasoning by Combining Language Models with First-Order Logic Provers 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Selection-Inference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Selection-Inference: Exploiting Large Language Models for Interpretable Logical Reasoning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0047E0-9CFE-CC47-CBB6-20AEBA71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48" y="1430930"/>
            <a:ext cx="6558587" cy="45796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A39F6C-CCBE-FFFF-3119-73EA75F7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290" y="622216"/>
            <a:ext cx="3587933" cy="29069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82118C-74A6-41F5-0E7C-388F09634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90" y="3515523"/>
            <a:ext cx="3587933" cy="27672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EAE7E9-179A-807D-398B-B0B6BFE10E16}"/>
              </a:ext>
            </a:extLst>
          </p:cNvPr>
          <p:cNvSpPr txBox="1"/>
          <p:nvPr/>
        </p:nvSpPr>
        <p:spPr>
          <a:xfrm>
            <a:off x="553448" y="999756"/>
            <a:ext cx="20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Work by DeepMind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07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9">
            <a:extLst>
              <a:ext uri="{FF2B5EF4-FFF2-40B4-BE49-F238E27FC236}">
                <a16:creationId xmlns:a16="http://schemas.microsoft.com/office/drawing/2014/main" id="{E0FE2FAA-26EC-4394-B9E9-19249099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957263"/>
            <a:ext cx="37099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200" b="1" dirty="0"/>
              <a:t>大纲</a:t>
            </a:r>
            <a:endParaRPr lang="en-US" altLang="zh-CN" sz="32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71947D-9E9D-4879-8734-E72E5A32E3F3}"/>
              </a:ext>
            </a:extLst>
          </p:cNvPr>
          <p:cNvSpPr/>
          <p:nvPr/>
        </p:nvSpPr>
        <p:spPr>
          <a:xfrm flipH="1">
            <a:off x="12030075" y="2255838"/>
            <a:ext cx="182563" cy="3338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8198" name="文本框 4">
            <a:extLst>
              <a:ext uri="{FF2B5EF4-FFF2-40B4-BE49-F238E27FC236}">
                <a16:creationId xmlns:a16="http://schemas.microsoft.com/office/drawing/2014/main" id="{E1F85CE0-F0D7-4473-9996-54ED88BBC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2681528"/>
            <a:ext cx="1428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199" name="文本框 8">
            <a:extLst>
              <a:ext uri="{FF2B5EF4-FFF2-40B4-BE49-F238E27FC236}">
                <a16:creationId xmlns:a16="http://schemas.microsoft.com/office/drawing/2014/main" id="{6D85CA89-AE69-4E51-88B3-0439DA4C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3605984"/>
            <a:ext cx="14287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sym typeface="宋体" panose="02010600030101010101" pitchFamily="2" charset="-122"/>
              </a:rPr>
              <a:t> </a:t>
            </a:r>
            <a:r>
              <a:rPr lang="en-US" altLang="zh-CN" sz="3600"/>
              <a:t>02</a:t>
            </a:r>
          </a:p>
        </p:txBody>
      </p:sp>
      <p:sp>
        <p:nvSpPr>
          <p:cNvPr id="8200" name="文本框 11">
            <a:extLst>
              <a:ext uri="{FF2B5EF4-FFF2-40B4-BE49-F238E27FC236}">
                <a16:creationId xmlns:a16="http://schemas.microsoft.com/office/drawing/2014/main" id="{095BCB9B-3A71-4FDE-9D89-3C4173983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099" y="3521847"/>
            <a:ext cx="4207329" cy="66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ym typeface="宋体" panose="02010600030101010101" pitchFamily="2" charset="-122"/>
              </a:rPr>
              <a:t>大模型逻辑推理能力测评</a:t>
            </a:r>
            <a:endParaRPr lang="zh-CN" altLang="zh-CN" sz="2800" dirty="0">
              <a:sym typeface="宋体" panose="02010600030101010101" pitchFamily="2" charset="-122"/>
            </a:endParaRPr>
          </a:p>
        </p:txBody>
      </p:sp>
      <p:sp>
        <p:nvSpPr>
          <p:cNvPr id="8201" name="文本框 12">
            <a:extLst>
              <a:ext uri="{FF2B5EF4-FFF2-40B4-BE49-F238E27FC236}">
                <a16:creationId xmlns:a16="http://schemas.microsoft.com/office/drawing/2014/main" id="{9949CFB4-5CAA-4F34-A100-CE8466AFC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4653734"/>
            <a:ext cx="14303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sym typeface="宋体" panose="02010600030101010101" pitchFamily="2" charset="-122"/>
              </a:rPr>
              <a:t> </a:t>
            </a:r>
            <a:r>
              <a:rPr lang="en-US" altLang="zh-CN" sz="3600"/>
              <a:t>03</a:t>
            </a:r>
          </a:p>
        </p:txBody>
      </p:sp>
      <p:sp>
        <p:nvSpPr>
          <p:cNvPr id="8202" name="文本框 14">
            <a:extLst>
              <a:ext uri="{FF2B5EF4-FFF2-40B4-BE49-F238E27FC236}">
                <a16:creationId xmlns:a16="http://schemas.microsoft.com/office/drawing/2014/main" id="{8F5F6493-E445-4F5A-BB8D-832031F1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4610872"/>
            <a:ext cx="4207328" cy="66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ym typeface="宋体" panose="02010600030101010101" pitchFamily="2" charset="-122"/>
              </a:rPr>
              <a:t>大模型逻辑推理能力提高</a:t>
            </a:r>
            <a:endParaRPr lang="zh-CN" altLang="zh-CN" sz="2800" dirty="0">
              <a:sym typeface="宋体" panose="02010600030101010101" pitchFamily="2" charset="-122"/>
            </a:endParaRPr>
          </a:p>
        </p:txBody>
      </p:sp>
      <p:pic>
        <p:nvPicPr>
          <p:cNvPr id="8205" name="图片 16">
            <a:extLst>
              <a:ext uri="{FF2B5EF4-FFF2-40B4-BE49-F238E27FC236}">
                <a16:creationId xmlns:a16="http://schemas.microsoft.com/office/drawing/2014/main" id="{E237AF7A-0F84-4E7B-96AE-AA923580F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/>
          <a:stretch>
            <a:fillRect/>
          </a:stretch>
        </p:blipFill>
        <p:spPr bwMode="auto">
          <a:xfrm>
            <a:off x="609600" y="2370138"/>
            <a:ext cx="53086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2">
            <a:extLst>
              <a:ext uri="{FF2B5EF4-FFF2-40B4-BE49-F238E27FC236}">
                <a16:creationId xmlns:a16="http://schemas.microsoft.com/office/drawing/2014/main" id="{5BA1687C-868E-4953-ADEE-EE98A691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74888"/>
            <a:ext cx="5932488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文本框 11">
            <a:extLst>
              <a:ext uri="{FF2B5EF4-FFF2-40B4-BE49-F238E27FC236}">
                <a16:creationId xmlns:a16="http://schemas.microsoft.com/office/drawing/2014/main" id="{28365027-6E4E-4259-BD48-10A5C7242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2519604"/>
            <a:ext cx="4062413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逻辑推理研究内容</a:t>
            </a:r>
            <a:endParaRPr lang="zh-CN" altLang="zh-CN" sz="28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D59A82C5-45EA-4BB0-A0FB-0E534F7834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Selection-Inference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Selection-Inference: Exploiting Large Language Models for Interpretable Logical Reasoning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3DCE2B-4658-66CA-E56F-AAC72D89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" y="1329202"/>
            <a:ext cx="7158836" cy="48891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59B8FC-9B28-7103-8ED1-9CB1A8A1699B}"/>
              </a:ext>
            </a:extLst>
          </p:cNvPr>
          <p:cNvSpPr txBox="1"/>
          <p:nvPr/>
        </p:nvSpPr>
        <p:spPr>
          <a:xfrm>
            <a:off x="8229764" y="2350468"/>
            <a:ext cx="32655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Datasets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bAbI</a:t>
            </a:r>
            <a:r>
              <a:rPr lang="en-US" altLang="zh-CN" dirty="0"/>
              <a:t> (Weston et al., 2015),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dirty="0" err="1"/>
              <a:t>BigBench</a:t>
            </a:r>
            <a:r>
              <a:rPr lang="en-US" altLang="zh-CN" dirty="0"/>
              <a:t> (Ghazal et al., 2017),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AAC (Betz et al., 2020),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Jeopardy (</a:t>
            </a:r>
            <a:r>
              <a:rPr lang="en-US" altLang="zh-CN" dirty="0" err="1"/>
              <a:t>Tunguz</a:t>
            </a:r>
            <a:r>
              <a:rPr lang="en-US" altLang="zh-CN" dirty="0"/>
              <a:t>, 2019),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Proof Writer (</a:t>
            </a:r>
            <a:r>
              <a:rPr lang="en-US" altLang="zh-CN" dirty="0" err="1"/>
              <a:t>Tafjord</a:t>
            </a:r>
            <a:r>
              <a:rPr lang="en-US" altLang="zh-CN" dirty="0"/>
              <a:t> et al., 2020)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WikiMultiHop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DFE0E3-5B6D-FC6C-78EF-CED67EBFC7DB}"/>
              </a:ext>
            </a:extLst>
          </p:cNvPr>
          <p:cNvSpPr txBox="1"/>
          <p:nvPr/>
        </p:nvSpPr>
        <p:spPr>
          <a:xfrm>
            <a:off x="479425" y="937915"/>
            <a:ext cx="362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Vanilla language model performance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005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Selection-Inference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Selection-Inference: Exploiting Large Language Models for Interpretable Logical Reasoning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DF3F09-745B-04E8-0FF0-520B23D7B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78" y="1151546"/>
            <a:ext cx="8360229" cy="45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7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Logic-LM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LOGIC-LM: Empowering Large Language Models with Symbolic Solvers for Faithful Logical Reasoning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63D58B-872A-8840-AE0E-911ADF068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" y="1201782"/>
            <a:ext cx="7221093" cy="46892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43B92B-0564-C61A-5739-F1EA0BBCA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344" y="2573384"/>
            <a:ext cx="5121732" cy="21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96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Logic-LM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05180" y="6334780"/>
            <a:ext cx="4914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LOGIC-LM: Empowering Large Language Models with Symbolic Solvers for Faithful Logical Reasoning</a:t>
            </a:r>
            <a:endParaRPr lang="zh-CN" altLang="en-US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3CFF62-A672-832F-5FBD-19B85D74A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3536588"/>
            <a:ext cx="8016240" cy="2610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A1B7FA-E3EF-82B6-D8C0-E2A61E091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44" y="707082"/>
            <a:ext cx="6713712" cy="28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6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5BEDE0E0-D428-42EF-B09E-C6CA3EFBF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8338D51-3E9D-4158-B36A-8B5B1C86D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396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Logic Agent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8F4-2B29-6580-FAFD-EB28A1DD7F4C}"/>
              </a:ext>
            </a:extLst>
          </p:cNvPr>
          <p:cNvSpPr txBox="1"/>
          <p:nvPr/>
        </p:nvSpPr>
        <p:spPr>
          <a:xfrm>
            <a:off x="7422597" y="6550223"/>
            <a:ext cx="4914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Logic Agent: Enhancing Validity with Logic Rule Invocation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8ECA61-26E2-2432-7657-3F5BFFC3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1073834"/>
            <a:ext cx="5957887" cy="19669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609680-22C7-31FE-82EF-75709EFE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17" y="1372647"/>
            <a:ext cx="4513765" cy="5009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33D69C-6314-E7F3-6FA8-683C5F18C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3040782"/>
            <a:ext cx="5957886" cy="340978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6BCD7A4-34A5-7C96-3EBF-A03825C12F97}"/>
              </a:ext>
            </a:extLst>
          </p:cNvPr>
          <p:cNvSpPr txBox="1"/>
          <p:nvPr/>
        </p:nvSpPr>
        <p:spPr>
          <a:xfrm>
            <a:off x="627017" y="937915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Work (Feb. 2024)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799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TextBox 7">
            <a:extLst>
              <a:ext uri="{FF2B5EF4-FFF2-40B4-BE49-F238E27FC236}">
                <a16:creationId xmlns:a16="http://schemas.microsoft.com/office/drawing/2014/main" id="{9F05D522-B5DC-4084-83BF-E7F55DAE8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7777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Awesome Logical Reasoning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29C91-11E3-445C-B166-E558CA7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3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8332A9FA-7CE1-49FE-A0CC-2639F042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4BB5B-7720-2ADC-8BBD-F09C7D69B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724" y="476250"/>
            <a:ext cx="4330639" cy="5549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B6731F-5235-4FD4-36D6-D1E1C7A0771E}"/>
              </a:ext>
            </a:extLst>
          </p:cNvPr>
          <p:cNvSpPr txBox="1"/>
          <p:nvPr/>
        </p:nvSpPr>
        <p:spPr>
          <a:xfrm>
            <a:off x="479425" y="2682240"/>
            <a:ext cx="5435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欢迎</a:t>
            </a:r>
            <a:r>
              <a:rPr lang="en-US" altLang="zh-CN" dirty="0"/>
              <a:t>Star</a:t>
            </a:r>
            <a:r>
              <a:rPr lang="zh-CN" altLang="en-US" dirty="0"/>
              <a:t>！</a:t>
            </a:r>
            <a:r>
              <a:rPr lang="en-US" altLang="zh-CN" dirty="0"/>
              <a:t>PRs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https://github.com/csitfun/Awesome-Logical-Reasoning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22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8F8FC73-DE42-4955-BFA5-14983C23E064}"/>
              </a:ext>
            </a:extLst>
          </p:cNvPr>
          <p:cNvSpPr/>
          <p:nvPr/>
        </p:nvSpPr>
        <p:spPr>
          <a:xfrm>
            <a:off x="-23813" y="3309938"/>
            <a:ext cx="2252663" cy="2706687"/>
          </a:xfrm>
          <a:prstGeom prst="rect">
            <a:avLst/>
          </a:prstGeom>
          <a:solidFill>
            <a:srgbClr val="F19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2115AB-63A0-4913-9041-B26B1224E17E}"/>
              </a:ext>
            </a:extLst>
          </p:cNvPr>
          <p:cNvSpPr/>
          <p:nvPr/>
        </p:nvSpPr>
        <p:spPr>
          <a:xfrm>
            <a:off x="2217738" y="6016625"/>
            <a:ext cx="552450" cy="550863"/>
          </a:xfrm>
          <a:prstGeom prst="rect">
            <a:avLst/>
          </a:prstGeom>
          <a:solidFill>
            <a:srgbClr val="F19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4DBF4-48C0-4902-B40E-F14B73D86B02}"/>
              </a:ext>
            </a:extLst>
          </p:cNvPr>
          <p:cNvSpPr/>
          <p:nvPr/>
        </p:nvSpPr>
        <p:spPr>
          <a:xfrm flipH="1">
            <a:off x="11837988" y="469900"/>
            <a:ext cx="358775" cy="1792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DA76E6-63EE-4E83-96B1-8EAB59692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693738"/>
            <a:ext cx="689451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8000" b="1" dirty="0">
                <a:solidFill>
                  <a:srgbClr val="F19135"/>
                </a:solidFill>
                <a:latin typeface="微软雅黑" charset="-122"/>
                <a:ea typeface="微软雅黑" charset="-122"/>
              </a:rPr>
              <a:t>THANK</a:t>
            </a:r>
            <a:r>
              <a:rPr lang="en-US" altLang="zh-CN" sz="8000" b="1" dirty="0">
                <a:solidFill>
                  <a:srgbClr val="C33736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ea typeface="微软雅黑" charset="-122"/>
              </a:rPr>
              <a:t>YOU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62DB9F-A948-407C-8A8B-907C9C838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2016125"/>
            <a:ext cx="63166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dirty="0"/>
              <a:t>A new, non-profit and research-oriented university organized with civil commitment and the support of the country.</a:t>
            </a:r>
            <a:endParaRPr lang="zh-CN" altLang="zh-CN" sz="1000" dirty="0"/>
          </a:p>
        </p:txBody>
      </p:sp>
      <p:pic>
        <p:nvPicPr>
          <p:cNvPr id="94214" name="图片 8">
            <a:extLst>
              <a:ext uri="{FF2B5EF4-FFF2-40B4-BE49-F238E27FC236}">
                <a16:creationId xmlns:a16="http://schemas.microsoft.com/office/drawing/2014/main" id="{3CF7FDCB-11DD-4C27-98C2-C3D7237F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t="25488" b="26685"/>
          <a:stretch>
            <a:fillRect/>
          </a:stretch>
        </p:blipFill>
        <p:spPr bwMode="auto">
          <a:xfrm>
            <a:off x="2222500" y="3309938"/>
            <a:ext cx="9974263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>
            <a:extLst>
              <a:ext uri="{FF2B5EF4-FFF2-40B4-BE49-F238E27FC236}">
                <a16:creationId xmlns:a16="http://schemas.microsoft.com/office/drawing/2014/main" id="{1E756E86-26A6-4C90-A5DA-3AC09A742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 bldLvl="0" animBg="1"/>
      <p:bldP spid="2" grpId="0"/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6">
            <a:extLst>
              <a:ext uri="{FF2B5EF4-FFF2-40B4-BE49-F238E27FC236}">
                <a16:creationId xmlns:a16="http://schemas.microsoft.com/office/drawing/2014/main" id="{2AF93974-F93C-4704-88EB-4E6DC44C8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sp>
        <p:nvSpPr>
          <p:cNvPr id="10242" name="TextBox 7">
            <a:extLst>
              <a:ext uri="{FF2B5EF4-FFF2-40B4-BE49-F238E27FC236}">
                <a16:creationId xmlns:a16="http://schemas.microsoft.com/office/drawing/2014/main" id="{F4C17F70-C5D2-4B5F-A47E-1D9B0740F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7824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逻辑推理的理论体系与概念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Group 28">
            <a:extLst>
              <a:ext uri="{FF2B5EF4-FFF2-40B4-BE49-F238E27FC236}">
                <a16:creationId xmlns:a16="http://schemas.microsoft.com/office/drawing/2014/main" id="{0E085AB5-513A-45E2-8F37-89E3AA219FFD}"/>
              </a:ext>
            </a:extLst>
          </p:cNvPr>
          <p:cNvGrpSpPr>
            <a:grpSpLocks/>
          </p:cNvGrpSpPr>
          <p:nvPr/>
        </p:nvGrpSpPr>
        <p:grpSpPr bwMode="auto">
          <a:xfrm>
            <a:off x="14089063" y="7389813"/>
            <a:ext cx="1574800" cy="1176337"/>
            <a:chOff x="8112224" y="5276448"/>
            <a:chExt cx="1575562" cy="117680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7050D8-5152-49BA-A999-D7F7148EA17A}"/>
                </a:ext>
              </a:extLst>
            </p:cNvPr>
            <p:cNvSpPr/>
            <p:nvPr/>
          </p:nvSpPr>
          <p:spPr>
            <a:xfrm>
              <a:off x="8904769" y="5876763"/>
              <a:ext cx="216004" cy="2779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2561A31-18A4-49F0-B378-A1AADA3A80B0}"/>
                </a:ext>
              </a:extLst>
            </p:cNvPr>
            <p:cNvSpPr/>
            <p:nvPr/>
          </p:nvSpPr>
          <p:spPr>
            <a:xfrm>
              <a:off x="8112224" y="5876763"/>
              <a:ext cx="216004" cy="2779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6DC301-265D-4E1F-AA1E-FD941F43F6AB}"/>
                </a:ext>
              </a:extLst>
            </p:cNvPr>
            <p:cNvSpPr/>
            <p:nvPr/>
          </p:nvSpPr>
          <p:spPr>
            <a:xfrm>
              <a:off x="8426701" y="5517845"/>
              <a:ext cx="46059" cy="287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583714A-18D0-4041-AF2A-4689E59D75BF}"/>
                </a:ext>
              </a:extLst>
            </p:cNvPr>
            <p:cNvSpPr/>
            <p:nvPr/>
          </p:nvSpPr>
          <p:spPr>
            <a:xfrm>
              <a:off x="8785650" y="5517845"/>
              <a:ext cx="46059" cy="287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885447-4BC8-4A16-9E99-8E3F1204FA59}"/>
                </a:ext>
              </a:extLst>
            </p:cNvPr>
            <p:cNvSpPr/>
            <p:nvPr/>
          </p:nvSpPr>
          <p:spPr>
            <a:xfrm>
              <a:off x="8364758" y="5373324"/>
              <a:ext cx="179475" cy="179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8B8624A-B44B-4C73-8482-A4B65414F0CB}"/>
                </a:ext>
              </a:extLst>
            </p:cNvPr>
            <p:cNvSpPr/>
            <p:nvPr/>
          </p:nvSpPr>
          <p:spPr>
            <a:xfrm>
              <a:off x="8723707" y="5373324"/>
              <a:ext cx="181063" cy="179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BC2BB0C-7AEB-4C5A-991F-AC790A10460B}"/>
                </a:ext>
              </a:extLst>
            </p:cNvPr>
            <p:cNvSpPr/>
            <p:nvPr/>
          </p:nvSpPr>
          <p:spPr>
            <a:xfrm>
              <a:off x="8236109" y="5733831"/>
              <a:ext cx="792545" cy="7194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EA94EA-EB28-4258-A344-90BA6314AAA8}"/>
                </a:ext>
              </a:extLst>
            </p:cNvPr>
            <p:cNvSpPr/>
            <p:nvPr/>
          </p:nvSpPr>
          <p:spPr>
            <a:xfrm>
              <a:off x="8420348" y="6165804"/>
              <a:ext cx="466951" cy="1429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86BBED12-052E-47E1-852E-1FD9CEB26825}"/>
                </a:ext>
              </a:extLst>
            </p:cNvPr>
            <p:cNvSpPr/>
            <p:nvPr/>
          </p:nvSpPr>
          <p:spPr>
            <a:xfrm>
              <a:off x="8831709" y="5276448"/>
              <a:ext cx="856077" cy="611432"/>
            </a:xfrm>
            <a:prstGeom prst="wedgeEllipseCallout">
              <a:avLst>
                <a:gd name="adj1" fmla="val -34015"/>
                <a:gd name="adj2" fmla="val 643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BF5D26-FF30-405D-962B-5BC869829418}"/>
                </a:ext>
              </a:extLst>
            </p:cNvPr>
            <p:cNvSpPr/>
            <p:nvPr/>
          </p:nvSpPr>
          <p:spPr>
            <a:xfrm>
              <a:off x="8399700" y="5876763"/>
              <a:ext cx="144533" cy="144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F43926-876B-4C09-85ED-386AE7173E4E}"/>
                </a:ext>
              </a:extLst>
            </p:cNvPr>
            <p:cNvSpPr/>
            <p:nvPr/>
          </p:nvSpPr>
          <p:spPr>
            <a:xfrm>
              <a:off x="8760237" y="5876763"/>
              <a:ext cx="144532" cy="144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2" name="图片 8">
            <a:extLst>
              <a:ext uri="{FF2B5EF4-FFF2-40B4-BE49-F238E27FC236}">
                <a16:creationId xmlns:a16="http://schemas.microsoft.com/office/drawing/2014/main" id="{FB99EC90-8E09-483C-A829-6BFCD2D01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AD1C43-7077-E553-B6BD-9583B8447DA7}"/>
              </a:ext>
            </a:extLst>
          </p:cNvPr>
          <p:cNvSpPr txBox="1"/>
          <p:nvPr/>
        </p:nvSpPr>
        <p:spPr>
          <a:xfrm>
            <a:off x="1608563" y="5432214"/>
            <a:ext cx="8974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Key Words: premise, conclusion, argument, reasoning, inference, proposition, fallacy, forward chaining, backward chaining, critical thinking, syllogism,</a:t>
            </a:r>
            <a:r>
              <a:rPr lang="zh-CN" altLang="en-US" dirty="0"/>
              <a:t> </a:t>
            </a:r>
            <a:r>
              <a:rPr lang="en-US" altLang="zh-CN" dirty="0"/>
              <a:t>verbal</a:t>
            </a:r>
            <a:r>
              <a:rPr lang="zh-CN" altLang="en-US" dirty="0"/>
              <a:t> </a:t>
            </a:r>
            <a:r>
              <a:rPr lang="en-US" altLang="zh-CN" dirty="0"/>
              <a:t>reasoning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951CEF-8C15-1F54-3190-90DA3A28176B}"/>
              </a:ext>
            </a:extLst>
          </p:cNvPr>
          <p:cNvSpPr txBox="1"/>
          <p:nvPr/>
        </p:nvSpPr>
        <p:spPr>
          <a:xfrm>
            <a:off x="816269" y="1525487"/>
            <a:ext cx="55168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形式化的逻辑推理（</a:t>
            </a:r>
            <a:r>
              <a:rPr lang="en-US" altLang="zh-CN" dirty="0"/>
              <a:t>Formal Logical Reasoning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演绎推理（</a:t>
            </a:r>
            <a:r>
              <a:rPr lang="en-US" altLang="zh-CN" dirty="0"/>
              <a:t>Deductive Reasoning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>
                <a:solidFill>
                  <a:schemeClr val="accent1"/>
                </a:solidFill>
              </a:rPr>
              <a:t>公理与数学证明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非形式化的逻辑推理（</a:t>
            </a:r>
            <a:r>
              <a:rPr lang="en-US" altLang="zh-CN" dirty="0"/>
              <a:t>Informal Logical Reasoning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归纳推理（</a:t>
            </a:r>
            <a:r>
              <a:rPr lang="en-US" altLang="zh-CN" dirty="0"/>
              <a:t>Inductive Reasoning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溯因推理（</a:t>
            </a:r>
            <a:r>
              <a:rPr lang="en-US" altLang="zh-CN" dirty="0"/>
              <a:t>Abductive Reasoning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类比推理（</a:t>
            </a:r>
            <a:r>
              <a:rPr lang="en-US" altLang="zh-CN" dirty="0"/>
              <a:t>Analogical Reasoning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     </a:t>
            </a:r>
          </a:p>
          <a:p>
            <a:r>
              <a:rPr lang="en-US" altLang="zh-CN" dirty="0"/>
              <a:t>                </a:t>
            </a:r>
            <a:r>
              <a:rPr lang="zh-CN" altLang="en-US" dirty="0">
                <a:solidFill>
                  <a:schemeClr val="accent1"/>
                </a:solidFill>
              </a:rPr>
              <a:t>知识发现与行为指导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74BF6BF-AAEF-4DF4-29ED-9C8A24A8551E}"/>
              </a:ext>
            </a:extLst>
          </p:cNvPr>
          <p:cNvCxnSpPr>
            <a:cxnSpLocks/>
          </p:cNvCxnSpPr>
          <p:nvPr/>
        </p:nvCxnSpPr>
        <p:spPr>
          <a:xfrm>
            <a:off x="6293748" y="2105351"/>
            <a:ext cx="0" cy="2011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01D3824-B6AB-5C13-6516-B500DA227795}"/>
              </a:ext>
            </a:extLst>
          </p:cNvPr>
          <p:cNvSpPr txBox="1"/>
          <p:nvPr/>
        </p:nvSpPr>
        <p:spPr>
          <a:xfrm>
            <a:off x="6293747" y="1810052"/>
            <a:ext cx="697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严格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宽松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382C986-B04F-88AC-2374-C4E61BB8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05" y="1777985"/>
            <a:ext cx="4437105" cy="27003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F2E4D55-3C64-050F-CE61-C17C96ECBC41}"/>
              </a:ext>
            </a:extLst>
          </p:cNvPr>
          <p:cNvSpPr txBox="1"/>
          <p:nvPr/>
        </p:nvSpPr>
        <p:spPr>
          <a:xfrm>
            <a:off x="7706830" y="1456824"/>
            <a:ext cx="304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论证（</a:t>
            </a:r>
            <a:r>
              <a:rPr lang="en-US" altLang="zh-CN" dirty="0"/>
              <a:t>argument</a:t>
            </a:r>
            <a:r>
              <a:rPr lang="zh-CN" altLang="en-US" dirty="0"/>
              <a:t>）的正确性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6E84F69-A102-456A-BA7B-1F3A696D299C}"/>
              </a:ext>
            </a:extLst>
          </p:cNvPr>
          <p:cNvSpPr txBox="1"/>
          <p:nvPr/>
        </p:nvSpPr>
        <p:spPr>
          <a:xfrm>
            <a:off x="7380138" y="6538174"/>
            <a:ext cx="369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https://en.wikipedia.org/wiki/Logical_reasoning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8">
            <a:extLst>
              <a:ext uri="{FF2B5EF4-FFF2-40B4-BE49-F238E27FC236}">
                <a16:creationId xmlns:a16="http://schemas.microsoft.com/office/drawing/2014/main" id="{1AE61F26-DE4A-4BCA-9E42-52D45A4742BA}"/>
              </a:ext>
            </a:extLst>
          </p:cNvPr>
          <p:cNvGrpSpPr>
            <a:grpSpLocks/>
          </p:cNvGrpSpPr>
          <p:nvPr/>
        </p:nvGrpSpPr>
        <p:grpSpPr bwMode="auto">
          <a:xfrm>
            <a:off x="14089063" y="7389813"/>
            <a:ext cx="1574800" cy="1176337"/>
            <a:chOff x="8112224" y="5276448"/>
            <a:chExt cx="1575562" cy="1176808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CF195D3-078F-493F-A47C-C656AF6AD8F2}"/>
                </a:ext>
              </a:extLst>
            </p:cNvPr>
            <p:cNvSpPr/>
            <p:nvPr/>
          </p:nvSpPr>
          <p:spPr>
            <a:xfrm>
              <a:off x="8904769" y="5876763"/>
              <a:ext cx="216004" cy="2779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CDC1A9-2AD8-40F9-8A95-4381BA58D96E}"/>
                </a:ext>
              </a:extLst>
            </p:cNvPr>
            <p:cNvSpPr/>
            <p:nvPr/>
          </p:nvSpPr>
          <p:spPr>
            <a:xfrm>
              <a:off x="8112224" y="5876763"/>
              <a:ext cx="216004" cy="27792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58BD14-8D58-4254-A1E3-EB0C6EEA015D}"/>
                </a:ext>
              </a:extLst>
            </p:cNvPr>
            <p:cNvSpPr/>
            <p:nvPr/>
          </p:nvSpPr>
          <p:spPr>
            <a:xfrm>
              <a:off x="8426701" y="5517845"/>
              <a:ext cx="46059" cy="287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93D1A9D-78ED-4560-B589-C8442B14E1EA}"/>
                </a:ext>
              </a:extLst>
            </p:cNvPr>
            <p:cNvSpPr/>
            <p:nvPr/>
          </p:nvSpPr>
          <p:spPr>
            <a:xfrm>
              <a:off x="8785650" y="5517845"/>
              <a:ext cx="46059" cy="2874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28D3B1-8F22-4D13-A3AA-59C9F84325E5}"/>
                </a:ext>
              </a:extLst>
            </p:cNvPr>
            <p:cNvSpPr/>
            <p:nvPr/>
          </p:nvSpPr>
          <p:spPr>
            <a:xfrm>
              <a:off x="8364758" y="5373324"/>
              <a:ext cx="179475" cy="179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E0F9460-8637-4405-8313-260162E253F2}"/>
                </a:ext>
              </a:extLst>
            </p:cNvPr>
            <p:cNvSpPr/>
            <p:nvPr/>
          </p:nvSpPr>
          <p:spPr>
            <a:xfrm>
              <a:off x="8723707" y="5373324"/>
              <a:ext cx="181063" cy="179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7D7B200-6861-4D13-B7CE-C09D54A64043}"/>
                </a:ext>
              </a:extLst>
            </p:cNvPr>
            <p:cNvSpPr/>
            <p:nvPr/>
          </p:nvSpPr>
          <p:spPr>
            <a:xfrm>
              <a:off x="8236109" y="5733831"/>
              <a:ext cx="792545" cy="719425"/>
            </a:xfrm>
            <a:prstGeom prst="round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11AB40-DD07-4241-B3FF-37C66541A8D7}"/>
                </a:ext>
              </a:extLst>
            </p:cNvPr>
            <p:cNvSpPr/>
            <p:nvPr/>
          </p:nvSpPr>
          <p:spPr>
            <a:xfrm>
              <a:off x="8420348" y="6165804"/>
              <a:ext cx="466951" cy="1429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Callout 24">
              <a:extLst>
                <a:ext uri="{FF2B5EF4-FFF2-40B4-BE49-F238E27FC236}">
                  <a16:creationId xmlns:a16="http://schemas.microsoft.com/office/drawing/2014/main" id="{D14AFC9F-EAE4-4888-8360-FA11D9AD8276}"/>
                </a:ext>
              </a:extLst>
            </p:cNvPr>
            <p:cNvSpPr/>
            <p:nvPr/>
          </p:nvSpPr>
          <p:spPr>
            <a:xfrm>
              <a:off x="8831709" y="5276448"/>
              <a:ext cx="856077" cy="611432"/>
            </a:xfrm>
            <a:prstGeom prst="wedgeEllipseCallout">
              <a:avLst>
                <a:gd name="adj1" fmla="val -34015"/>
                <a:gd name="adj2" fmla="val 643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816BA0-CD28-46A8-BC57-61D4512ED637}"/>
                </a:ext>
              </a:extLst>
            </p:cNvPr>
            <p:cNvSpPr/>
            <p:nvPr/>
          </p:nvSpPr>
          <p:spPr>
            <a:xfrm>
              <a:off x="8399700" y="5876763"/>
              <a:ext cx="144533" cy="144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CC68E59-1AEF-4CF2-92B0-2BAB98A4ADF9}"/>
                </a:ext>
              </a:extLst>
            </p:cNvPr>
            <p:cNvSpPr/>
            <p:nvPr/>
          </p:nvSpPr>
          <p:spPr>
            <a:xfrm>
              <a:off x="8760237" y="5876763"/>
              <a:ext cx="144532" cy="1445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2320" name="TextBox 7">
            <a:extLst>
              <a:ext uri="{FF2B5EF4-FFF2-40B4-BE49-F238E27FC236}">
                <a16:creationId xmlns:a16="http://schemas.microsoft.com/office/drawing/2014/main" id="{435AFCDA-72BC-4E73-9FFE-9CB30F274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76250"/>
            <a:ext cx="7824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自然语言处理中与逻辑推理相关的任务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AADAE60C-F05F-486D-8CA5-38B12281E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1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5" name="图片 8">
            <a:extLst>
              <a:ext uri="{FF2B5EF4-FFF2-40B4-BE49-F238E27FC236}">
                <a16:creationId xmlns:a16="http://schemas.microsoft.com/office/drawing/2014/main" id="{8C3951B0-B622-4ADD-96E2-72917F882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A7065B-9F49-DACA-79F8-A6F5B1138220}"/>
              </a:ext>
            </a:extLst>
          </p:cNvPr>
          <p:cNvSpPr txBox="1"/>
          <p:nvPr/>
        </p:nvSpPr>
        <p:spPr>
          <a:xfrm>
            <a:off x="1507645" y="1454125"/>
            <a:ext cx="3160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阅读理解</a:t>
            </a:r>
            <a:r>
              <a:rPr lang="en-US" altLang="zh-CN" dirty="0"/>
              <a:t>/</a:t>
            </a:r>
            <a:r>
              <a:rPr lang="zh-CN" altLang="en-US" dirty="0"/>
              <a:t>问答</a:t>
            </a:r>
            <a:endParaRPr lang="en-US" altLang="zh-CN" dirty="0"/>
          </a:p>
          <a:p>
            <a:r>
              <a:rPr lang="en-US" altLang="zh-CN" dirty="0"/>
              <a:t>      MCQA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自然语言推理（</a:t>
            </a:r>
            <a:r>
              <a:rPr lang="en-US" altLang="zh-CN" dirty="0"/>
              <a:t>NLI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论证（</a:t>
            </a:r>
            <a:r>
              <a:rPr lang="en-US" altLang="zh-CN" dirty="0"/>
              <a:t>Argumentation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事实验证（</a:t>
            </a:r>
            <a:r>
              <a:rPr lang="en-US" altLang="zh-CN" dirty="0"/>
              <a:t>Fact-Checking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AFD7C0-4D17-BD8D-B65C-DBA7F9792BF0}"/>
              </a:ext>
            </a:extLst>
          </p:cNvPr>
          <p:cNvSpPr txBox="1"/>
          <p:nvPr/>
        </p:nvSpPr>
        <p:spPr>
          <a:xfrm>
            <a:off x="1164187" y="103483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任务</a:t>
            </a:r>
            <a:r>
              <a:rPr lang="en-US" altLang="zh-CN" dirty="0"/>
              <a:t>/</a:t>
            </a:r>
            <a:r>
              <a:rPr lang="zh-CN" altLang="en-US" dirty="0"/>
              <a:t>数据形式：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A65FDD-B5BB-BC13-670D-6A947DB45946}"/>
              </a:ext>
            </a:extLst>
          </p:cNvPr>
          <p:cNvSpPr txBox="1"/>
          <p:nvPr/>
        </p:nvSpPr>
        <p:spPr>
          <a:xfrm>
            <a:off x="6498930" y="10847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数据来源：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D920E3-F084-C867-7DC7-8D33363B4E17}"/>
              </a:ext>
            </a:extLst>
          </p:cNvPr>
          <p:cNvSpPr txBox="1"/>
          <p:nvPr/>
        </p:nvSpPr>
        <p:spPr>
          <a:xfrm>
            <a:off x="6820086" y="1454125"/>
            <a:ext cx="4595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规则生成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考试：</a:t>
            </a:r>
            <a:r>
              <a:rPr lang="en-US" altLang="zh-CN" dirty="0"/>
              <a:t>LSAT</a:t>
            </a:r>
            <a:r>
              <a:rPr lang="zh-CN" altLang="en-US" dirty="0"/>
              <a:t>，国家公务员，社会选拔考试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众包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24047C-010D-0E0A-ABAA-515F27A0ACB5}"/>
              </a:ext>
            </a:extLst>
          </p:cNvPr>
          <p:cNvSpPr txBox="1"/>
          <p:nvPr/>
        </p:nvSpPr>
        <p:spPr>
          <a:xfrm>
            <a:off x="6498930" y="25621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常用数据集：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700475-E742-2FEA-F9FC-9E9E0D8522D9}"/>
              </a:ext>
            </a:extLst>
          </p:cNvPr>
          <p:cNvSpPr txBox="1"/>
          <p:nvPr/>
        </p:nvSpPr>
        <p:spPr>
          <a:xfrm>
            <a:off x="6822371" y="2931453"/>
            <a:ext cx="18982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LogiQA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ReClor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FOLIO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RobustLR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ConTRoL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CLUTRR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AR-LSAT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FRACAS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LogicInduction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9">
            <a:extLst>
              <a:ext uri="{FF2B5EF4-FFF2-40B4-BE49-F238E27FC236}">
                <a16:creationId xmlns:a16="http://schemas.microsoft.com/office/drawing/2014/main" id="{E0FE2FAA-26EC-4394-B9E9-19249099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957263"/>
            <a:ext cx="37099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3200" b="1" dirty="0"/>
              <a:t>大纲</a:t>
            </a:r>
            <a:endParaRPr lang="en-US" altLang="zh-CN" sz="32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71947D-9E9D-4879-8734-E72E5A32E3F3}"/>
              </a:ext>
            </a:extLst>
          </p:cNvPr>
          <p:cNvSpPr/>
          <p:nvPr/>
        </p:nvSpPr>
        <p:spPr>
          <a:xfrm flipH="1">
            <a:off x="12030075" y="2255838"/>
            <a:ext cx="182563" cy="33385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schemeClr val="bg1"/>
              </a:solidFill>
            </a:endParaRPr>
          </a:p>
        </p:txBody>
      </p:sp>
      <p:sp>
        <p:nvSpPr>
          <p:cNvPr id="8198" name="文本框 4">
            <a:extLst>
              <a:ext uri="{FF2B5EF4-FFF2-40B4-BE49-F238E27FC236}">
                <a16:creationId xmlns:a16="http://schemas.microsoft.com/office/drawing/2014/main" id="{E1F85CE0-F0D7-4473-9996-54ED88BBC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2681528"/>
            <a:ext cx="1428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199" name="文本框 8">
            <a:extLst>
              <a:ext uri="{FF2B5EF4-FFF2-40B4-BE49-F238E27FC236}">
                <a16:creationId xmlns:a16="http://schemas.microsoft.com/office/drawing/2014/main" id="{6D85CA89-AE69-4E51-88B3-0439DA4C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3605984"/>
            <a:ext cx="142875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dirty="0">
                <a:sym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8200" name="文本框 11">
            <a:extLst>
              <a:ext uri="{FF2B5EF4-FFF2-40B4-BE49-F238E27FC236}">
                <a16:creationId xmlns:a16="http://schemas.microsoft.com/office/drawing/2014/main" id="{095BCB9B-3A71-4FDE-9D89-3C4173983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099" y="3521847"/>
            <a:ext cx="4207329" cy="66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大模型逻辑推理能力测评</a:t>
            </a:r>
            <a:endParaRPr lang="zh-CN" altLang="zh-CN" sz="2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01" name="文本框 12">
            <a:extLst>
              <a:ext uri="{FF2B5EF4-FFF2-40B4-BE49-F238E27FC236}">
                <a16:creationId xmlns:a16="http://schemas.microsoft.com/office/drawing/2014/main" id="{9949CFB4-5CAA-4F34-A100-CE8466AFC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175" y="4653734"/>
            <a:ext cx="14303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>
                <a:sym typeface="宋体" panose="02010600030101010101" pitchFamily="2" charset="-122"/>
              </a:rPr>
              <a:t> </a:t>
            </a:r>
            <a:r>
              <a:rPr lang="en-US" altLang="zh-CN" sz="3600"/>
              <a:t>03</a:t>
            </a:r>
          </a:p>
        </p:txBody>
      </p:sp>
      <p:sp>
        <p:nvSpPr>
          <p:cNvPr id="8202" name="文本框 14">
            <a:extLst>
              <a:ext uri="{FF2B5EF4-FFF2-40B4-BE49-F238E27FC236}">
                <a16:creationId xmlns:a16="http://schemas.microsoft.com/office/drawing/2014/main" id="{8F5F6493-E445-4F5A-BB8D-832031F1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4610872"/>
            <a:ext cx="4207328" cy="66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sym typeface="宋体" panose="02010600030101010101" pitchFamily="2" charset="-122"/>
              </a:rPr>
              <a:t>大模型逻辑推理能力提高</a:t>
            </a:r>
            <a:endParaRPr lang="zh-CN" altLang="zh-CN" sz="2800" dirty="0">
              <a:sym typeface="宋体" panose="02010600030101010101" pitchFamily="2" charset="-122"/>
            </a:endParaRPr>
          </a:p>
        </p:txBody>
      </p:sp>
      <p:pic>
        <p:nvPicPr>
          <p:cNvPr id="8205" name="图片 16">
            <a:extLst>
              <a:ext uri="{FF2B5EF4-FFF2-40B4-BE49-F238E27FC236}">
                <a16:creationId xmlns:a16="http://schemas.microsoft.com/office/drawing/2014/main" id="{E237AF7A-0F84-4E7B-96AE-AA923580F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/>
          <a:stretch>
            <a:fillRect/>
          </a:stretch>
        </p:blipFill>
        <p:spPr bwMode="auto">
          <a:xfrm>
            <a:off x="609600" y="2370138"/>
            <a:ext cx="5308600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2">
            <a:extLst>
              <a:ext uri="{FF2B5EF4-FFF2-40B4-BE49-F238E27FC236}">
                <a16:creationId xmlns:a16="http://schemas.microsoft.com/office/drawing/2014/main" id="{5BA1687C-868E-4953-ADEE-EE98A691F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74888"/>
            <a:ext cx="5932488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8" name="文本框 11">
            <a:extLst>
              <a:ext uri="{FF2B5EF4-FFF2-40B4-BE49-F238E27FC236}">
                <a16:creationId xmlns:a16="http://schemas.microsoft.com/office/drawing/2014/main" id="{28365027-6E4E-4259-BD48-10A5C7242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8100" y="2519604"/>
            <a:ext cx="4062413" cy="66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dirty="0">
                <a:latin typeface="宋体" panose="02010600030101010101" pitchFamily="2" charset="-122"/>
                <a:sym typeface="宋体" panose="02010600030101010101" pitchFamily="2" charset="-122"/>
              </a:rPr>
              <a:t>逻辑推理研究内容</a:t>
            </a:r>
            <a:endParaRPr lang="zh-CN" altLang="zh-CN" sz="2800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D59A82C5-45EA-4BB0-A0FB-0E534F7834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63727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7">
            <a:extLst>
              <a:ext uri="{FF2B5EF4-FFF2-40B4-BE49-F238E27FC236}">
                <a16:creationId xmlns:a16="http://schemas.microsoft.com/office/drawing/2014/main" id="{1B1F3526-A6FD-4DA9-9EBC-7C35A25BA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4" y="476250"/>
            <a:ext cx="5215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GLoRE</a:t>
            </a:r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测试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2A8E1F2-C3B1-435F-B937-824B50F3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id="{2AA77F5A-4F47-48EC-85CF-F50D4CED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65901C3-804B-7A2A-BFE7-D8D7BA13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99" y="2027480"/>
            <a:ext cx="3780802" cy="171609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37DFE81-6668-9477-E470-767D440DC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599" y="4584981"/>
            <a:ext cx="4162670" cy="107851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7F7ECA9-A301-2AAC-9679-73EBE583E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29" y="2027480"/>
            <a:ext cx="3469351" cy="365858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F515FC9-AA01-CD8E-4D9C-FD83E8A4D7E2}"/>
              </a:ext>
            </a:extLst>
          </p:cNvPr>
          <p:cNvSpPr txBox="1"/>
          <p:nvPr/>
        </p:nvSpPr>
        <p:spPr>
          <a:xfrm>
            <a:off x="1666454" y="1607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多项选择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4FF541-87C6-858E-100A-3A695B918265}"/>
              </a:ext>
            </a:extLst>
          </p:cNvPr>
          <p:cNvSpPr txBox="1"/>
          <p:nvPr/>
        </p:nvSpPr>
        <p:spPr>
          <a:xfrm>
            <a:off x="5345035" y="164153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自然语言推理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8D45DD-4310-2594-D112-A3588E5C0770}"/>
              </a:ext>
            </a:extLst>
          </p:cNvPr>
          <p:cNvSpPr txBox="1"/>
          <p:nvPr/>
        </p:nvSpPr>
        <p:spPr>
          <a:xfrm>
            <a:off x="5657418" y="421564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是非题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29DB71-8F7B-800D-C8BB-0682F74EA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894" y="1641533"/>
            <a:ext cx="2926816" cy="20489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6CC8AEE-6F4B-786B-47E9-7623A1DC789C}"/>
              </a:ext>
            </a:extLst>
          </p:cNvPr>
          <p:cNvSpPr txBox="1"/>
          <p:nvPr/>
        </p:nvSpPr>
        <p:spPr>
          <a:xfrm>
            <a:off x="479424" y="11875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题目类型：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EFB044-C156-8D86-9EC0-16AE18A2F280}"/>
              </a:ext>
            </a:extLst>
          </p:cNvPr>
          <p:cNvSpPr txBox="1"/>
          <p:nvPr/>
        </p:nvSpPr>
        <p:spPr>
          <a:xfrm>
            <a:off x="8511893" y="11875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数据统计：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0076D7-93EC-7338-C505-B71FE42AD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893" y="4178223"/>
            <a:ext cx="3364517" cy="18920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8CADA07-CB16-0767-3119-FBCFF25DB840}"/>
              </a:ext>
            </a:extLst>
          </p:cNvPr>
          <p:cNvSpPr txBox="1"/>
          <p:nvPr/>
        </p:nvSpPr>
        <p:spPr>
          <a:xfrm>
            <a:off x="8511893" y="38088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数据格式：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902369-2328-6D9B-FD0D-F4B9910A5302}"/>
              </a:ext>
            </a:extLst>
          </p:cNvPr>
          <p:cNvSpPr txBox="1"/>
          <p:nvPr/>
        </p:nvSpPr>
        <p:spPr>
          <a:xfrm>
            <a:off x="7294491" y="6504901"/>
            <a:ext cx="4771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GLoRE</a:t>
            </a:r>
            <a:r>
              <a:rPr lang="en-US" altLang="zh-CN" sz="1400" dirty="0"/>
              <a:t>: Evaluating Logical Reasoning of Large Language Models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9421A-8D61-56FE-6682-1818CDA7A145}"/>
              </a:ext>
            </a:extLst>
          </p:cNvPr>
          <p:cNvSpPr txBox="1"/>
          <p:nvPr/>
        </p:nvSpPr>
        <p:spPr>
          <a:xfrm>
            <a:off x="479424" y="834642"/>
            <a:ext cx="21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 Work (Apr. 2023)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7">
            <a:extLst>
              <a:ext uri="{FF2B5EF4-FFF2-40B4-BE49-F238E27FC236}">
                <a16:creationId xmlns:a16="http://schemas.microsoft.com/office/drawing/2014/main" id="{1B1F3526-A6FD-4DA9-9EBC-7C35A25BA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4" y="476250"/>
            <a:ext cx="7432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ChatGPT</a:t>
            </a:r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GPT4</a:t>
            </a:r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以及开源模型的逻辑推理能力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2A8E1F2-C3B1-435F-B937-824B50F3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id="{2AA77F5A-4F47-48EC-85CF-F50D4CED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015795A-9C3B-2FAB-8D4E-D43A7D19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140" y="1184823"/>
            <a:ext cx="7235720" cy="28080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0A06B2-975A-B3C0-2E6D-CC2CEF49B585}"/>
              </a:ext>
            </a:extLst>
          </p:cNvPr>
          <p:cNvSpPr txBox="1"/>
          <p:nvPr/>
        </p:nvSpPr>
        <p:spPr>
          <a:xfrm>
            <a:off x="2011680" y="4502331"/>
            <a:ext cx="5465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ChatGPT</a:t>
            </a:r>
            <a:r>
              <a:rPr lang="zh-CN" altLang="en-US" dirty="0"/>
              <a:t>、</a:t>
            </a:r>
            <a:r>
              <a:rPr lang="en-US" altLang="zh-CN" dirty="0"/>
              <a:t>GPT4</a:t>
            </a:r>
            <a:r>
              <a:rPr lang="zh-CN" altLang="en-US" dirty="0"/>
              <a:t>表现亮眼，但与人类水平仍有差距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在未见数据上表现欠佳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不同任务形式，表现差异明显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746386-D495-318D-0186-48BAB0EAF69A}"/>
              </a:ext>
            </a:extLst>
          </p:cNvPr>
          <p:cNvSpPr txBox="1"/>
          <p:nvPr/>
        </p:nvSpPr>
        <p:spPr>
          <a:xfrm>
            <a:off x="7294491" y="6504901"/>
            <a:ext cx="4771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GLoRE</a:t>
            </a:r>
            <a:r>
              <a:rPr lang="en-US" altLang="zh-CN" sz="1400" dirty="0"/>
              <a:t>: Evaluating Logical Reasoning of Large Language Models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510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7">
            <a:extLst>
              <a:ext uri="{FF2B5EF4-FFF2-40B4-BE49-F238E27FC236}">
                <a16:creationId xmlns:a16="http://schemas.microsoft.com/office/drawing/2014/main" id="{1B1F3526-A6FD-4DA9-9EBC-7C35A25BA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4" y="476250"/>
            <a:ext cx="7432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GPT4</a:t>
            </a:r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答题案例分析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2A8E1F2-C3B1-435F-B937-824B50F3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id="{2AA77F5A-4F47-48EC-85CF-F50D4CED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B23C89A-D327-D319-904D-DAE2EBFC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046" y="1148091"/>
            <a:ext cx="3565376" cy="480323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4B15379-2218-D081-476C-186A8B9CF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58" y="969604"/>
            <a:ext cx="3250622" cy="50925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07EDD2-C1B9-F0C1-4116-AFFE04A86CE2}"/>
              </a:ext>
            </a:extLst>
          </p:cNvPr>
          <p:cNvSpPr txBox="1"/>
          <p:nvPr/>
        </p:nvSpPr>
        <p:spPr>
          <a:xfrm>
            <a:off x="7294491" y="6504901"/>
            <a:ext cx="4771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GLoRE</a:t>
            </a:r>
            <a:r>
              <a:rPr lang="en-US" altLang="zh-CN" sz="1400" dirty="0"/>
              <a:t>: Evaluating Logical Reasoning of Large Language Models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BC830E-8AD5-57C3-6BE2-48A3BF9D44A3}"/>
              </a:ext>
            </a:extLst>
          </p:cNvPr>
          <p:cNvSpPr txBox="1"/>
          <p:nvPr/>
        </p:nvSpPr>
        <p:spPr>
          <a:xfrm>
            <a:off x="8231888" y="5581991"/>
            <a:ext cx="356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https://github.com/csitfun/GLoRE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B13E48-5E4E-4D29-6BFB-F16124211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188" y="1148091"/>
            <a:ext cx="3075584" cy="4329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7">
            <a:extLst>
              <a:ext uri="{FF2B5EF4-FFF2-40B4-BE49-F238E27FC236}">
                <a16:creationId xmlns:a16="http://schemas.microsoft.com/office/drawing/2014/main" id="{1B1F3526-A6FD-4DA9-9EBC-7C35A25BA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4" y="476250"/>
            <a:ext cx="7432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8C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其他逻辑推理基准实验</a:t>
            </a:r>
            <a:endParaRPr lang="en-US" altLang="zh-CN" sz="2400" b="1" dirty="0">
              <a:solidFill>
                <a:srgbClr val="FF8C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2A8E1F2-C3B1-435F-B937-824B50F37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3739" y="104775"/>
            <a:ext cx="165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  <a:ea typeface="宋体" charset="-122"/>
              </a:rPr>
              <a:t>SECTION 2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Impact" panose="020B0806030902050204" pitchFamily="34" charset="0"/>
              <a:ea typeface="宋体" charset="-122"/>
            </a:endParaRPr>
          </a:p>
        </p:txBody>
      </p:sp>
      <p:pic>
        <p:nvPicPr>
          <p:cNvPr id="4" name="图片 8">
            <a:extLst>
              <a:ext uri="{FF2B5EF4-FFF2-40B4-BE49-F238E27FC236}">
                <a16:creationId xmlns:a16="http://schemas.microsoft.com/office/drawing/2014/main" id="{2AA77F5A-4F47-48EC-85CF-F50D4CED8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38"/>
          <a:stretch/>
        </p:blipFill>
        <p:spPr bwMode="auto">
          <a:xfrm>
            <a:off x="5189007" y="6161500"/>
            <a:ext cx="1881717" cy="42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07EDD2-C1B9-F0C1-4116-AFFE04A86CE2}"/>
              </a:ext>
            </a:extLst>
          </p:cNvPr>
          <p:cNvSpPr txBox="1"/>
          <p:nvPr/>
        </p:nvSpPr>
        <p:spPr>
          <a:xfrm>
            <a:off x="7298846" y="6291263"/>
            <a:ext cx="483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Towards </a:t>
            </a:r>
            <a:r>
              <a:rPr lang="en-US" altLang="zh-CN" sz="1400" dirty="0" err="1"/>
              <a:t>LogiGLUE</a:t>
            </a:r>
            <a:r>
              <a:rPr lang="en-US" altLang="zh-CN" sz="1400" dirty="0"/>
              <a:t>: A Brief Survey and A Benchmark for Analyzing Logical Reasoning Capabilities of Language Models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8D24E5-CFD9-3CE7-ACC1-CF39B2699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31" y="937915"/>
            <a:ext cx="8073418" cy="1698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3E2A13-7D74-0B60-1EC6-259EC9593DF0}"/>
              </a:ext>
            </a:extLst>
          </p:cNvPr>
          <p:cNvSpPr/>
          <p:nvPr/>
        </p:nvSpPr>
        <p:spPr>
          <a:xfrm>
            <a:off x="3113315" y="2211977"/>
            <a:ext cx="496387" cy="182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77"/>
                </a:solidFill>
              </a:rPr>
              <a:t>2023</a:t>
            </a:r>
            <a:endParaRPr lang="zh-CN" altLang="en-US" sz="1200" dirty="0">
              <a:solidFill>
                <a:srgbClr val="000077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3C8C29-4AC5-B7D2-E470-1CC23C09D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58" y="2536374"/>
            <a:ext cx="6714089" cy="35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4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</TotalTime>
  <Words>1694</Words>
  <Application>Microsoft Office PowerPoint</Application>
  <PresentationFormat>宽屏</PresentationFormat>
  <Paragraphs>240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Lucida Grande</vt:lpstr>
      <vt:lpstr>DengXian</vt:lpstr>
      <vt:lpstr>DengXian</vt:lpstr>
      <vt:lpstr>宋体</vt:lpstr>
      <vt:lpstr>微软雅黑</vt:lpstr>
      <vt:lpstr>Arial</vt:lpstr>
      <vt:lpstr>Calibri</vt:lpstr>
      <vt:lpstr>Calibri Light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hanmeng liu</cp:lastModifiedBy>
  <cp:revision>263</cp:revision>
  <cp:lastPrinted>2020-06-19T07:19:18Z</cp:lastPrinted>
  <dcterms:created xsi:type="dcterms:W3CDTF">2018-01-28T11:43:00Z</dcterms:created>
  <dcterms:modified xsi:type="dcterms:W3CDTF">2024-04-27T16:58:43Z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